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y="7559675" cx="10691800"/>
  <p:notesSz cx="7559675" cy="10691800"/>
  <p:embeddedFontLst>
    <p:embeddedFont>
      <p:font typeface="Roboto"/>
      <p:regular r:id="rId51"/>
      <p:bold r:id="rId52"/>
      <p:italic r:id="rId53"/>
      <p:boldItalic r:id="rId54"/>
    </p:embeddedFont>
    <p:embeddedFont>
      <p:font typeface="Montserrat"/>
      <p:regular r:id="rId55"/>
      <p:bold r:id="rId56"/>
      <p:italic r:id="rId57"/>
      <p:boldItalic r:id="rId58"/>
    </p:embeddedFont>
    <p:embeddedFont>
      <p:font typeface="Poppins"/>
      <p:regular r:id="rId59"/>
      <p:bold r:id="rId60"/>
      <p:italic r:id="rId61"/>
      <p:boldItalic r:id="rId62"/>
    </p:embeddedFont>
    <p:embeddedFont>
      <p:font typeface="Lato"/>
      <p:regular r:id="rId63"/>
      <p:bold r:id="rId64"/>
      <p:italic r:id="rId65"/>
      <p:boldItalic r:id="rId66"/>
    </p:embeddedFont>
    <p:embeddedFont>
      <p:font typeface="Lato Black"/>
      <p:bold r:id="rId67"/>
      <p:boldItalic r:id="rId68"/>
    </p:embeddedFont>
    <p:embeddedFont>
      <p:font typeface="Open Sans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E6BD6A-6D43-4219-90FA-F202A086BBCE}">
  <a:tblStyle styleId="{BBE6BD6A-6D43-4219-90FA-F202A086BB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2" Type="http://schemas.openxmlformats.org/officeDocument/2006/relationships/font" Target="fonts/OpenSans-bold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OpenSans-italic.fntdata"/><Relationship Id="rId70" Type="http://schemas.openxmlformats.org/officeDocument/2006/relationships/font" Target="fonts/OpenSans-bold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Poppins-boldItalic.fntdata"/><Relationship Id="rId61" Type="http://schemas.openxmlformats.org/officeDocument/2006/relationships/font" Target="fonts/Poppins-italic.fntdata"/><Relationship Id="rId20" Type="http://schemas.openxmlformats.org/officeDocument/2006/relationships/slide" Target="slides/slide12.xml"/><Relationship Id="rId64" Type="http://schemas.openxmlformats.org/officeDocument/2006/relationships/font" Target="fonts/Lato-bold.fntdata"/><Relationship Id="rId63" Type="http://schemas.openxmlformats.org/officeDocument/2006/relationships/font" Target="fonts/Lato-regular.fntdata"/><Relationship Id="rId22" Type="http://schemas.openxmlformats.org/officeDocument/2006/relationships/slide" Target="slides/slide14.xml"/><Relationship Id="rId66" Type="http://schemas.openxmlformats.org/officeDocument/2006/relationships/font" Target="fonts/Lato-boldItalic.fntdata"/><Relationship Id="rId21" Type="http://schemas.openxmlformats.org/officeDocument/2006/relationships/slide" Target="slides/slide13.xml"/><Relationship Id="rId65" Type="http://schemas.openxmlformats.org/officeDocument/2006/relationships/font" Target="fonts/Lato-italic.fntdata"/><Relationship Id="rId24" Type="http://schemas.openxmlformats.org/officeDocument/2006/relationships/slide" Target="slides/slide16.xml"/><Relationship Id="rId68" Type="http://schemas.openxmlformats.org/officeDocument/2006/relationships/font" Target="fonts/LatoBlack-boldItalic.fntdata"/><Relationship Id="rId23" Type="http://schemas.openxmlformats.org/officeDocument/2006/relationships/slide" Target="slides/slide15.xml"/><Relationship Id="rId67" Type="http://schemas.openxmlformats.org/officeDocument/2006/relationships/font" Target="fonts/LatoBlack-bold.fntdata"/><Relationship Id="rId60" Type="http://schemas.openxmlformats.org/officeDocument/2006/relationships/font" Target="fonts/Poppins-bold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OpenSans-regular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regular.fntdata"/><Relationship Id="rId50" Type="http://schemas.openxmlformats.org/officeDocument/2006/relationships/slide" Target="slides/slide42.xml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3.xml"/><Relationship Id="rId55" Type="http://schemas.openxmlformats.org/officeDocument/2006/relationships/font" Target="fonts/Montserrat-regular.fntdata"/><Relationship Id="rId10" Type="http://schemas.openxmlformats.org/officeDocument/2006/relationships/slide" Target="slides/slide2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5.xml"/><Relationship Id="rId57" Type="http://schemas.openxmlformats.org/officeDocument/2006/relationships/font" Target="fonts/Montserrat-italic.fntdata"/><Relationship Id="rId12" Type="http://schemas.openxmlformats.org/officeDocument/2006/relationships/slide" Target="slides/slide4.xml"/><Relationship Id="rId56" Type="http://schemas.openxmlformats.org/officeDocument/2006/relationships/font" Target="fonts/Montserrat-bold.fntdata"/><Relationship Id="rId15" Type="http://schemas.openxmlformats.org/officeDocument/2006/relationships/slide" Target="slides/slide7.xml"/><Relationship Id="rId59" Type="http://schemas.openxmlformats.org/officeDocument/2006/relationships/font" Target="fonts/Poppins-regular.fntdata"/><Relationship Id="rId14" Type="http://schemas.openxmlformats.org/officeDocument/2006/relationships/slide" Target="slides/slide6.xml"/><Relationship Id="rId58" Type="http://schemas.openxmlformats.org/officeDocument/2006/relationships/font" Target="fonts/Montserrat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94061f804_0_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94061f804_0_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c7e665b094_0_863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c7e665b094_0_863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7e665b094_0_15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EM</a:t>
            </a:r>
            <a:endParaRPr/>
          </a:p>
        </p:txBody>
      </p:sp>
      <p:sp>
        <p:nvSpPr>
          <p:cNvPr id="424" name="Google Shape;424;g3c7e665b094_0_15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7e665b094_0_15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EM</a:t>
            </a:r>
            <a:endParaRPr/>
          </a:p>
        </p:txBody>
      </p:sp>
      <p:sp>
        <p:nvSpPr>
          <p:cNvPr id="431" name="Google Shape;431;g3c7e665b094_0_15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c8f3562f2_3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438" name="Google Shape;438;g12c8f3562f2_3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446" name="Google Shape;44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780bad4e2_0_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 </a:t>
            </a:r>
            <a:endParaRPr/>
          </a:p>
        </p:txBody>
      </p:sp>
      <p:sp>
        <p:nvSpPr>
          <p:cNvPr id="455" name="Google Shape;455;g12780bad4e2_0_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dc1868e63f_0_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FSE </a:t>
            </a:r>
            <a:endParaRPr/>
          </a:p>
        </p:txBody>
      </p:sp>
      <p:sp>
        <p:nvSpPr>
          <p:cNvPr id="464" name="Google Shape;464;g2dc1868e63f_0_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2780bad4e2_0_7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FSE </a:t>
            </a:r>
            <a:endParaRPr/>
          </a:p>
        </p:txBody>
      </p:sp>
      <p:sp>
        <p:nvSpPr>
          <p:cNvPr id="477" name="Google Shape;477;g12780bad4e2_0_7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dc1868e63f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FSE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4" name="Google Shape;484;g2dc1868e63f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8c61ed79b4_3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FSE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2" name="Google Shape;492;g38c61ed79b4_3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7e665b094_0_1312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c7e665b094_0_1312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61ed79b4_3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FSE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0" name="Google Shape;500;g38c61ed79b4_3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08" name="Google Shape;508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894061f804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894061f804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894061f804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894061f804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894061f804_0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894061f804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5053acb58_4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5053acb58_4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43" name="Google Shape;543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50" name="Google Shape;550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94061f804_0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94061f804_0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64" name="Google Shape;564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7e665b094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c7e665b094_0_1722:notes"/>
          <p:cNvSpPr/>
          <p:nvPr>
            <p:ph idx="2" type="sldImg"/>
          </p:nvPr>
        </p:nvSpPr>
        <p:spPr>
          <a:xfrm>
            <a:off x="1610617" y="685800"/>
            <a:ext cx="363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c3ec98c797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71" name="Google Shape;571;g3c3ec98c797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dd96c5ba95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578" name="Google Shape;578;g2dd96c5ba95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94061f804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894061f804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c3ec98c797_0_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c3ec98c797_0_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decf640c6b_9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 </a:t>
            </a:r>
            <a:endParaRPr/>
          </a:p>
        </p:txBody>
      </p:sp>
      <p:sp>
        <p:nvSpPr>
          <p:cNvPr id="601" name="Google Shape;601;g2decf640c6b_9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decf640c6b_9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608" name="Google Shape;608;g2decf640c6b_9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617" name="Google Shape;617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94061f804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94061f804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633" name="Google Shape;633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decf640c6b_0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640" name="Google Shape;640;g2decf640c6b_0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7e665b094_0_289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c7e665b094_0_289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dc8ab600b1_0_8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FSE</a:t>
            </a:r>
            <a:endParaRPr/>
          </a:p>
        </p:txBody>
      </p:sp>
      <p:sp>
        <p:nvSpPr>
          <p:cNvPr id="647" name="Google Shape;647;g2dc8ab600b1_0_8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894061f804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894061f804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c2db50f3fd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c2db50f3fd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c7e665b094_0_378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c7e665b094_0_378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c7e665b094_0_472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c7e665b094_0_472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c7e665b094_0_567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c7e665b094_0_567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7e665b094_0_674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c7e665b094_0_674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7e665b094_0_767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c7e665b094_0_767:notes"/>
          <p:cNvSpPr/>
          <p:nvPr>
            <p:ph idx="2" type="sldImg"/>
          </p:nvPr>
        </p:nvSpPr>
        <p:spPr>
          <a:xfrm>
            <a:off x="1775407" y="801885"/>
            <a:ext cx="40098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34600" y="1769040"/>
            <a:ext cx="96224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34600" y="4059360"/>
            <a:ext cx="96224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3460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46516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34600" y="405936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465160" y="405936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34600" y="176904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787920" y="176904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7041600" y="176904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34600" y="405936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787920" y="405936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7041600" y="4059360"/>
            <a:ext cx="309816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ctrTitle"/>
          </p:nvPr>
        </p:nvSpPr>
        <p:spPr>
          <a:xfrm>
            <a:off x="601414" y="2348399"/>
            <a:ext cx="68160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1202828" y="4283816"/>
            <a:ext cx="56133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00943" y="1763924"/>
            <a:ext cx="72171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33434" y="4857791"/>
            <a:ext cx="68160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33434" y="3204113"/>
            <a:ext cx="68160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00942" y="1763924"/>
            <a:ext cx="35418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076249" y="1763924"/>
            <a:ext cx="35418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400942" y="1692178"/>
            <a:ext cx="3543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20"/>
          <p:cNvSpPr txBox="1"/>
          <p:nvPr>
            <p:ph idx="2" type="body"/>
          </p:nvPr>
        </p:nvSpPr>
        <p:spPr>
          <a:xfrm>
            <a:off x="400942" y="2397397"/>
            <a:ext cx="3543000" cy="4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p20"/>
          <p:cNvSpPr txBox="1"/>
          <p:nvPr>
            <p:ph idx="3" type="body"/>
          </p:nvPr>
        </p:nvSpPr>
        <p:spPr>
          <a:xfrm>
            <a:off x="4073464" y="1692178"/>
            <a:ext cx="3544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0"/>
          <p:cNvSpPr txBox="1"/>
          <p:nvPr>
            <p:ph idx="4" type="body"/>
          </p:nvPr>
        </p:nvSpPr>
        <p:spPr>
          <a:xfrm>
            <a:off x="4073464" y="2397397"/>
            <a:ext cx="3544500" cy="4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00942" y="300987"/>
            <a:ext cx="2638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35148" y="300987"/>
            <a:ext cx="4482600" cy="6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>
            <a:off x="400942" y="1581932"/>
            <a:ext cx="2638200" cy="5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1571751" y="5291773"/>
            <a:ext cx="4811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/>
          <p:nvPr>
            <p:ph idx="2" type="pic"/>
          </p:nvPr>
        </p:nvSpPr>
        <p:spPr>
          <a:xfrm>
            <a:off x="1571751" y="675471"/>
            <a:ext cx="4811400" cy="45357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1571751" y="5916496"/>
            <a:ext cx="48114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1514707" y="650024"/>
            <a:ext cx="4989300" cy="7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 rot="5400000">
            <a:off x="3490657" y="2625788"/>
            <a:ext cx="64503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-184681" y="888338"/>
            <a:ext cx="6450300" cy="52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ctrTitle"/>
          </p:nvPr>
        </p:nvSpPr>
        <p:spPr>
          <a:xfrm>
            <a:off x="601414" y="2348399"/>
            <a:ext cx="68160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1202828" y="4283816"/>
            <a:ext cx="56133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400943" y="1763924"/>
            <a:ext cx="7217100" cy="4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33434" y="4857791"/>
            <a:ext cx="68160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33434" y="3204113"/>
            <a:ext cx="6816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00942" y="1763924"/>
            <a:ext cx="3541800" cy="4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5" name="Google Shape;165;p31"/>
          <p:cNvSpPr txBox="1"/>
          <p:nvPr>
            <p:ph idx="2" type="body"/>
          </p:nvPr>
        </p:nvSpPr>
        <p:spPr>
          <a:xfrm>
            <a:off x="4076249" y="1763924"/>
            <a:ext cx="3541800" cy="4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400942" y="1692178"/>
            <a:ext cx="3543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32"/>
          <p:cNvSpPr txBox="1"/>
          <p:nvPr>
            <p:ph idx="2" type="body"/>
          </p:nvPr>
        </p:nvSpPr>
        <p:spPr>
          <a:xfrm>
            <a:off x="400942" y="2397397"/>
            <a:ext cx="3543000" cy="4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3" name="Google Shape;173;p32"/>
          <p:cNvSpPr txBox="1"/>
          <p:nvPr>
            <p:ph idx="3" type="body"/>
          </p:nvPr>
        </p:nvSpPr>
        <p:spPr>
          <a:xfrm>
            <a:off x="4073464" y="1692178"/>
            <a:ext cx="3544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32"/>
          <p:cNvSpPr txBox="1"/>
          <p:nvPr>
            <p:ph idx="4" type="body"/>
          </p:nvPr>
        </p:nvSpPr>
        <p:spPr>
          <a:xfrm>
            <a:off x="4073464" y="2397397"/>
            <a:ext cx="3544500" cy="43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5" name="Google Shape;175;p32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00942" y="300987"/>
            <a:ext cx="2638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35148" y="300987"/>
            <a:ext cx="4482900" cy="6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6" name="Google Shape;186;p34"/>
          <p:cNvSpPr txBox="1"/>
          <p:nvPr>
            <p:ph idx="2" type="body"/>
          </p:nvPr>
        </p:nvSpPr>
        <p:spPr>
          <a:xfrm>
            <a:off x="400942" y="1581932"/>
            <a:ext cx="2638200" cy="5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7" name="Google Shape;187;p34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1571751" y="5291773"/>
            <a:ext cx="4811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/>
          <p:nvPr>
            <p:ph idx="2" type="pic"/>
          </p:nvPr>
        </p:nvSpPr>
        <p:spPr>
          <a:xfrm>
            <a:off x="1571751" y="675471"/>
            <a:ext cx="4811400" cy="45357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1571751" y="5916496"/>
            <a:ext cx="48114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4" name="Google Shape;194;p35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 rot="5400000">
            <a:off x="1514857" y="649874"/>
            <a:ext cx="4989000" cy="7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 rot="5400000">
            <a:off x="3490657" y="2625788"/>
            <a:ext cx="64503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 rot="5400000">
            <a:off x="-184681" y="888338"/>
            <a:ext cx="6450300" cy="52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34600" y="1769040"/>
            <a:ext cx="46954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465160" y="1769040"/>
            <a:ext cx="46954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34600" y="301320"/>
            <a:ext cx="9622440" cy="160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3460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465160" y="1769040"/>
            <a:ext cx="46954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34600" y="405936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34600" y="1769040"/>
            <a:ext cx="46954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46516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465160" y="405936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34600" y="162000"/>
            <a:ext cx="9622440" cy="62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3460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465160" y="1769040"/>
            <a:ext cx="46954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34600" y="4059360"/>
            <a:ext cx="96224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4600" y="301320"/>
            <a:ext cx="9622440" cy="3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34600" y="6887160"/>
            <a:ext cx="249084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656520" y="6887160"/>
            <a:ext cx="338904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65840" y="6887160"/>
            <a:ext cx="249084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00943" y="1763924"/>
            <a:ext cx="72171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00943" y="302738"/>
            <a:ext cx="72171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00943" y="1763924"/>
            <a:ext cx="7217100" cy="4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400942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2739774" y="7006699"/>
            <a:ext cx="2539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5746843" y="7006699"/>
            <a:ext cx="1871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7.jpg"/><Relationship Id="rId5" Type="http://schemas.openxmlformats.org/officeDocument/2006/relationships/image" Target="../media/image16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se.gouv.fr/les-appels-a-projets" TargetMode="External"/><Relationship Id="rId4" Type="http://schemas.openxmlformats.org/officeDocument/2006/relationships/hyperlink" Target="https://fse.gouv.fr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2VKwIrEhjFuvDdYbLKnxPqxoapAcxjW1/view?usp=drive_link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w2fZhCkxz3FB7T7ULkIG6bGyo4r1zSkW/view?usp=drive_link" TargetMode="External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docs.google.com/spreadsheets/d/1ayYou0BiJ6w5Nj0dU8TIdfLoLWPxmr7C/edit?usp=drive_link&amp;ouid=107668943718394918131&amp;rtpof=true&amp;sd=true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fse.gouv.fr/la-logotheque" TargetMode="External"/><Relationship Id="rId4" Type="http://schemas.openxmlformats.org/officeDocument/2006/relationships/hyperlink" Target="https://fse.gouv.fr/creer-affiches-panneaux-et-plaques" TargetMode="External"/><Relationship Id="rId5" Type="http://schemas.openxmlformats.org/officeDocument/2006/relationships/hyperlink" Target="https://fse.gouv.fr/les-obligations-de-communication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var.fr/la-collectivite/appels-a-projets" TargetMode="External"/><Relationship Id="rId4" Type="http://schemas.openxmlformats.org/officeDocument/2006/relationships/hyperlink" Target="https://www.var.fr/la-collectivite/appels-a-projets" TargetMode="External"/><Relationship Id="rId5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30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7.png"/><Relationship Id="rId8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16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28700" y="2196225"/>
            <a:ext cx="106344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Réunion publique de présentation de l’Appel à Projets</a:t>
            </a:r>
            <a:endParaRPr sz="28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Enfance/FSE+</a:t>
            </a:r>
            <a:endParaRPr sz="28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DISPOSITIF D’ACCOMPAGNEMENT DE MINEURS CONFIÉS À DES TIERS</a:t>
            </a:r>
            <a:r>
              <a:rPr b="1" i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2026-2028”</a:t>
            </a:r>
            <a:endParaRPr b="1" sz="25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Expérimentation de 5 ans</a:t>
            </a:r>
            <a:endParaRPr b="1" sz="25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Co-financement FSE+ sur 2 ans</a:t>
            </a:r>
            <a:endParaRPr b="1" sz="25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2056AE"/>
                </a:solidFill>
                <a:latin typeface="Montserrat"/>
                <a:ea typeface="Montserrat"/>
                <a:cs typeface="Montserrat"/>
                <a:sym typeface="Montserrat"/>
              </a:rPr>
              <a:t>Toulon, le 16 février 2026</a:t>
            </a:r>
            <a:endParaRPr sz="2300">
              <a:solidFill>
                <a:srgbClr val="2056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975" y="6654324"/>
            <a:ext cx="2383601" cy="5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50" y="360000"/>
            <a:ext cx="193975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6700" y="408350"/>
            <a:ext cx="1939750" cy="14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/>
          <p:nvPr/>
        </p:nvSpPr>
        <p:spPr>
          <a:xfrm>
            <a:off x="716675" y="462375"/>
            <a:ext cx="16644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DIRECTION DE L’ENFANCE ET DE LA FAMILLE</a:t>
            </a:r>
            <a:endParaRPr sz="1800"/>
          </a:p>
        </p:txBody>
      </p:sp>
      <p:sp>
        <p:nvSpPr>
          <p:cNvPr id="218" name="Google Shape;218;p38"/>
          <p:cNvSpPr txBox="1"/>
          <p:nvPr/>
        </p:nvSpPr>
        <p:spPr>
          <a:xfrm>
            <a:off x="8037475" y="525975"/>
            <a:ext cx="16182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DGA MPA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SERVICE EUROPE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CELLULE FSE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10" name="Google Shape;4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481" y="0"/>
            <a:ext cx="10691802" cy="6014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7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MODALITÉS D'INTERVENTION</a:t>
            </a:r>
            <a:endParaRPr/>
          </a:p>
        </p:txBody>
      </p:sp>
      <p:sp>
        <p:nvSpPr>
          <p:cNvPr id="412" name="Google Shape;412;p47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7"/>
          <p:cNvSpPr txBox="1"/>
          <p:nvPr/>
        </p:nvSpPr>
        <p:spPr>
          <a:xfrm>
            <a:off x="5567254" y="1382987"/>
            <a:ext cx="473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Suivi </a:t>
            </a:r>
            <a:r>
              <a:rPr b="1" lang="fr-FR" sz="2100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ndividuel et action collective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5567265" y="2217454"/>
            <a:ext cx="45105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Rythme :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Intervention mensuelle, adaptable selon les besoins et l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’âge 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du mineur.</a:t>
            </a:r>
            <a:endParaRPr/>
          </a:p>
        </p:txBody>
      </p:sp>
      <p:sp>
        <p:nvSpPr>
          <p:cNvPr id="415" name="Google Shape;415;p47"/>
          <p:cNvSpPr txBox="1"/>
          <p:nvPr/>
        </p:nvSpPr>
        <p:spPr>
          <a:xfrm>
            <a:off x="5567265" y="4094635"/>
            <a:ext cx="45105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5567265" y="2975456"/>
            <a:ext cx="45105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Actions Collectives :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Groupes de parole, ateliers d'information et sorties pédagogiques pour favoriser la pair-aidance.</a:t>
            </a:r>
            <a:endParaRPr/>
          </a:p>
        </p:txBody>
      </p:sp>
      <p:pic>
        <p:nvPicPr>
          <p:cNvPr descr="remplace &quot;accompagnement de mineurs confiés&quot; par &quot;accompagnement de mineurs confiés à des tiers&quot;. Et remplace &quot;rencontres protégées avec la famille biologique, maintien des liens&quot; par &quot; mainten des liens familiaux&quot;" id="417" name="Google Shape;41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474" y="1382992"/>
            <a:ext cx="4276721" cy="427672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7"/>
          <p:cNvSpPr/>
          <p:nvPr/>
        </p:nvSpPr>
        <p:spPr>
          <a:xfrm>
            <a:off x="5484234" y="4013751"/>
            <a:ext cx="4510500" cy="5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Lato"/>
                <a:ea typeface="Lato"/>
                <a:cs typeface="Lato"/>
                <a:sym typeface="Lato"/>
              </a:rPr>
              <a:t>Visites médiatisées </a:t>
            </a:r>
            <a:r>
              <a:rPr lang="fr-FR">
                <a:latin typeface="Lato"/>
                <a:ea typeface="Lato"/>
                <a:cs typeface="Lato"/>
                <a:sym typeface="Lato"/>
              </a:rPr>
              <a:t>: Maintien des liens familiaux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47"/>
          <p:cNvSpPr/>
          <p:nvPr/>
        </p:nvSpPr>
        <p:spPr>
          <a:xfrm>
            <a:off x="5484234" y="4810389"/>
            <a:ext cx="4510500" cy="84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Lato"/>
                <a:ea typeface="Lato"/>
                <a:cs typeface="Lato"/>
                <a:sym typeface="Lato"/>
              </a:rPr>
              <a:t>Articulations avec les services &amp; pluridisciplinarité : </a:t>
            </a:r>
            <a:r>
              <a:rPr lang="fr-FR">
                <a:latin typeface="Lato"/>
                <a:ea typeface="Lato"/>
                <a:cs typeface="Lato"/>
                <a:sym typeface="Lato"/>
              </a:rPr>
              <a:t>Interventions menées en pluridisciplinarité, élaboration du PPE, coordination avec les partenaires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0" name="Google Shape;420;p47"/>
          <p:cNvPicPr preferRelativeResize="0"/>
          <p:nvPr/>
        </p:nvPicPr>
        <p:blipFill rotWithShape="1">
          <a:blip r:embed="rId5">
            <a:alphaModFix/>
          </a:blip>
          <a:srcRect b="5652" l="0" r="0" t="5749"/>
          <a:stretch/>
        </p:blipFill>
        <p:spPr>
          <a:xfrm>
            <a:off x="4666775" y="6824675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2525" y="7023050"/>
            <a:ext cx="1564616" cy="3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/>
        </p:nvSpPr>
        <p:spPr>
          <a:xfrm>
            <a:off x="499875" y="831777"/>
            <a:ext cx="9774900" cy="56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 u="sng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MODALITÉS</a:t>
            </a:r>
            <a:r>
              <a:rPr b="1" lang="fr-FR" sz="2500" u="sng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 du </a:t>
            </a:r>
            <a:r>
              <a:rPr b="1" lang="fr-FR" sz="2800" u="sng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FSE+</a:t>
            </a:r>
            <a:endParaRPr b="1" sz="2800" u="sng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Objectif spécifique L (OS L)</a:t>
            </a:r>
            <a:endParaRPr b="1" sz="28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            Priorité 1 du Programme national FSE+</a:t>
            </a:r>
            <a:endParaRPr b="1" sz="28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-FR" sz="28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“Favoriser l’insertion professionnelle et l’inclusion sociale des personnes les plus éloignées du marché du travail et des plus vulnérables ou des exclus”</a:t>
            </a:r>
            <a:br>
              <a:rPr b="1" lang="fr-F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8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7" name="Google Shape;4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8"/>
          <p:cNvSpPr txBox="1"/>
          <p:nvPr/>
        </p:nvSpPr>
        <p:spPr>
          <a:xfrm>
            <a:off x="749025" y="99800"/>
            <a:ext cx="9276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Direction de l’enfance et de la famille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 u="sng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/>
          <p:nvPr/>
        </p:nvSpPr>
        <p:spPr>
          <a:xfrm>
            <a:off x="527500" y="653625"/>
            <a:ext cx="9774900" cy="5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Critères </a:t>
            </a:r>
            <a:r>
              <a:rPr b="1" i="0" lang="fr-FR" sz="3000" cap="none" strike="noStrike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d'éligibilité </a:t>
            </a:r>
            <a:endParaRPr b="1" i="0" sz="3000" cap="none" strike="noStrike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Pour être éligibles, les projets devront respecter plusieurs caractéristiques :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i="0" lang="fr-FR" sz="23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Eligibilité géographique </a:t>
            </a:r>
            <a:r>
              <a:rPr i="0" lang="fr-FR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i="0" lang="fr-FR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projets </a:t>
            </a:r>
            <a:r>
              <a:rPr i="0" lang="fr-FR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proposés devront donc couvrir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fr-FR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territoire référencé dans les lots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concernés : Draguignan (lot 1) ou Toulon (lot 2).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i="0" lang="fr-FR" sz="23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Eligibilité des publics 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mineurs confiés à des tiers (cf ci-dessus)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399" lvl="0" marL="1079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fr-FR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Eligibilité des candidats 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toute personne morale, organisme privé ou public à but non lucratif, intervenant, œuvrant ou en capacité d'œuvrer, dans ses actions en faveur des publics visés par l'AAP.</a:t>
            </a:r>
            <a:endParaRPr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4" name="Google Shape;4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749025" y="99800"/>
            <a:ext cx="9276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 u="sng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 txBox="1"/>
          <p:nvPr/>
        </p:nvSpPr>
        <p:spPr>
          <a:xfrm>
            <a:off x="1008000" y="445925"/>
            <a:ext cx="9174600" cy="10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46399" lvl="0" marL="22968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4586"/>
                </a:solidFill>
                <a:latin typeface="Open Sans"/>
                <a:ea typeface="Open Sans"/>
                <a:cs typeface="Open Sans"/>
                <a:sym typeface="Open Sans"/>
              </a:rPr>
              <a:t>Critères</a:t>
            </a:r>
            <a:r>
              <a:rPr b="1" i="0" lang="fr-FR" sz="3000" cap="none" strike="noStrike">
                <a:solidFill>
                  <a:srgbClr val="004586"/>
                </a:solidFill>
                <a:latin typeface="Open Sans"/>
                <a:ea typeface="Open Sans"/>
                <a:cs typeface="Open Sans"/>
                <a:sym typeface="Open Sans"/>
              </a:rPr>
              <a:t> d'éligibilité </a:t>
            </a:r>
            <a:endParaRPr b="1" i="0" sz="3000" cap="none" strike="noStrike">
              <a:solidFill>
                <a:srgbClr val="00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-141705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-14170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-14170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600" u="none" cap="none" strike="noStrike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50"/>
          <p:cNvSpPr txBox="1"/>
          <p:nvPr/>
        </p:nvSpPr>
        <p:spPr>
          <a:xfrm>
            <a:off x="1008000" y="1592275"/>
            <a:ext cx="9368700" cy="4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Eligibilité temporelle :</a:t>
            </a:r>
            <a:endParaRPr i="0" sz="19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i="0" lang="fr-FR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Durée des projets :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 </a:t>
            </a:r>
            <a:r>
              <a:rPr i="0" lang="fr-FR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mois.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i="0" lang="fr-FR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Période de réalisation :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i="0" lang="fr-FR" sz="19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01/0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9/2026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fr-FR" sz="19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31/08/2028</a:t>
            </a:r>
            <a:endParaRPr i="0" sz="1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Eligibilité budg</a:t>
            </a:r>
            <a:r>
              <a:rPr lang="fr-FR" sz="19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étaire</a:t>
            </a:r>
            <a:r>
              <a:rPr i="0" lang="fr-F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:</a:t>
            </a:r>
            <a:endParaRPr i="0" sz="19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Budget maximum projet : 2 800 000 € soit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1 400 000 par lot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Montant FSE+ maximum : 1 400 000 sur 2 ans, soit  7</a:t>
            </a:r>
            <a:r>
              <a:rPr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00 000 € par lot</a:t>
            </a: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17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Taux de FSE+ sollicité : minimum 10% et maxi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0% du budget global</a:t>
            </a:r>
            <a:endParaRPr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Autres :</a:t>
            </a:r>
            <a:endParaRPr sz="19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 de projets collaboratifs :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uniquement des candidatures individuelles</a:t>
            </a:r>
            <a:endParaRPr sz="19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1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TOUT DOSSIER NE RÉPONDANT PAS À CES CARACTÉRISTIQUES SERA JUGÉ INÉLIGIBLE ET NE FERA PAS L’OBJET D’UNE ANALYSE TECHNIQUE</a:t>
            </a:r>
            <a:endParaRPr b="1" i="1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0"/>
          <p:cNvSpPr txBox="1"/>
          <p:nvPr/>
        </p:nvSpPr>
        <p:spPr>
          <a:xfrm>
            <a:off x="864500" y="110825"/>
            <a:ext cx="896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 u="sng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/>
        </p:nvSpPr>
        <p:spPr>
          <a:xfrm>
            <a:off x="687600" y="155163"/>
            <a:ext cx="931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1"/>
          <p:cNvSpPr txBox="1"/>
          <p:nvPr/>
        </p:nvSpPr>
        <p:spPr>
          <a:xfrm>
            <a:off x="429525" y="643125"/>
            <a:ext cx="9942300" cy="13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-FR" sz="26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épôt des demandes : MDFSE+</a:t>
            </a:r>
            <a:endParaRPr b="1" sz="13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fr-FR" sz="1800">
                <a:latin typeface="Montserrat"/>
                <a:ea typeface="Montserrat"/>
                <a:cs typeface="Montserrat"/>
                <a:sym typeface="Montserrat"/>
              </a:rPr>
              <a:t>Lien de l’AAP sur MDFSE+ quand il sera publié : </a:t>
            </a:r>
            <a:r>
              <a:rPr lang="fr-FR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https://fse.gouv.fr/les-appels-a-projets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fr-FR" sz="1800">
                <a:latin typeface="Montserrat"/>
                <a:ea typeface="Montserrat"/>
                <a:cs typeface="Montserrat"/>
                <a:sym typeface="Montserrat"/>
              </a:rPr>
              <a:t>Les demandes de candidatures </a:t>
            </a:r>
            <a:r>
              <a:rPr b="1" lang="fr-FR" sz="1800">
                <a:latin typeface="Montserrat"/>
                <a:ea typeface="Montserrat"/>
                <a:cs typeface="Montserrat"/>
                <a:sym typeface="Montserrat"/>
              </a:rPr>
              <a:t>communes </a:t>
            </a:r>
            <a:r>
              <a:rPr lang="fr-FR" sz="1800">
                <a:latin typeface="Montserrat"/>
                <a:ea typeface="Montserrat"/>
                <a:cs typeface="Montserrat"/>
                <a:sym typeface="Montserrat"/>
              </a:rPr>
              <a:t>“ENFANCE” </a:t>
            </a:r>
            <a:r>
              <a:rPr b="1" lang="fr-FR" sz="1800">
                <a:latin typeface="Montserrat"/>
                <a:ea typeface="Montserrat"/>
                <a:cs typeface="Montserrat"/>
                <a:sym typeface="Montserrat"/>
              </a:rPr>
              <a:t>et </a:t>
            </a:r>
            <a:r>
              <a:rPr lang="fr-FR" sz="1800">
                <a:latin typeface="Montserrat"/>
                <a:ea typeface="Montserrat"/>
                <a:cs typeface="Montserrat"/>
                <a:sym typeface="Montserrat"/>
              </a:rPr>
              <a:t>“FSE+” sont à déposer </a:t>
            </a:r>
            <a:r>
              <a:rPr lang="fr-FR" sz="1800" u="sng">
                <a:latin typeface="Montserrat"/>
                <a:ea typeface="Montserrat"/>
                <a:cs typeface="Montserrat"/>
                <a:sym typeface="Montserrat"/>
              </a:rPr>
              <a:t>uniquement</a:t>
            </a:r>
            <a:r>
              <a:rPr lang="fr-FR" sz="1800">
                <a:latin typeface="Montserrat"/>
                <a:ea typeface="Montserrat"/>
                <a:cs typeface="Montserrat"/>
                <a:sym typeface="Montserrat"/>
              </a:rPr>
              <a:t> via la plateforme internet “MDFSE+” :  </a:t>
            </a:r>
            <a:r>
              <a:rPr lang="fr-FR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https://fse.gouv.fr/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4350" y="2975975"/>
            <a:ext cx="9052650" cy="4481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51"/>
          <p:cNvCxnSpPr/>
          <p:nvPr/>
        </p:nvCxnSpPr>
        <p:spPr>
          <a:xfrm flipH="1">
            <a:off x="9688950" y="4377225"/>
            <a:ext cx="577800" cy="528300"/>
          </a:xfrm>
          <a:prstGeom prst="straightConnector1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2"/>
          <p:cNvSpPr txBox="1"/>
          <p:nvPr/>
        </p:nvSpPr>
        <p:spPr>
          <a:xfrm>
            <a:off x="687600" y="224395"/>
            <a:ext cx="93171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2"/>
          <p:cNvSpPr txBox="1"/>
          <p:nvPr/>
        </p:nvSpPr>
        <p:spPr>
          <a:xfrm>
            <a:off x="830100" y="668960"/>
            <a:ext cx="9174600" cy="13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Connexion à</a:t>
            </a: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 MDFSE+</a:t>
            </a:r>
            <a:endParaRPr b="1" i="0" sz="2300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000" lvl="0" marL="21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Montserrat"/>
                <a:ea typeface="Montserrat"/>
                <a:cs typeface="Montserrat"/>
                <a:sym typeface="Montserrat"/>
              </a:rPr>
              <a:t>Voir le </a:t>
            </a:r>
            <a:r>
              <a:rPr b="1" lang="fr-FR" sz="2200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Connexion</a:t>
            </a:r>
            <a:r>
              <a:rPr b="1" lang="fr-FR" sz="22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sur site internet CD83</a:t>
            </a:r>
            <a:endParaRPr b="1" sz="2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2"/>
          <p:cNvPicPr preferRelativeResize="0"/>
          <p:nvPr/>
        </p:nvPicPr>
        <p:blipFill rotWithShape="1">
          <a:blip r:embed="rId5">
            <a:alphaModFix/>
          </a:blip>
          <a:srcRect b="0" l="49726" r="0" t="5793"/>
          <a:stretch/>
        </p:blipFill>
        <p:spPr>
          <a:xfrm>
            <a:off x="604175" y="1848950"/>
            <a:ext cx="9174600" cy="474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52"/>
          <p:cNvCxnSpPr/>
          <p:nvPr/>
        </p:nvCxnSpPr>
        <p:spPr>
          <a:xfrm>
            <a:off x="907825" y="5648300"/>
            <a:ext cx="891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"/>
          <p:cNvSpPr txBox="1"/>
          <p:nvPr/>
        </p:nvSpPr>
        <p:spPr>
          <a:xfrm>
            <a:off x="687600" y="196689"/>
            <a:ext cx="93171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3"/>
          <p:cNvSpPr txBox="1"/>
          <p:nvPr/>
        </p:nvSpPr>
        <p:spPr>
          <a:xfrm>
            <a:off x="963450" y="792510"/>
            <a:ext cx="9174600" cy="13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Connexion à</a:t>
            </a:r>
            <a:r>
              <a:rPr b="1" lang="fr-FR" sz="23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 MDFSE+</a:t>
            </a:r>
            <a:endParaRPr b="1" i="0" sz="2300" cap="none" strike="noStrike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000" lvl="0" marL="216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53"/>
          <p:cNvPicPr preferRelativeResize="0"/>
          <p:nvPr/>
        </p:nvPicPr>
        <p:blipFill rotWithShape="1">
          <a:blip r:embed="rId3">
            <a:alphaModFix/>
          </a:blip>
          <a:srcRect b="0" l="50379" r="0" t="5024"/>
          <a:stretch/>
        </p:blipFill>
        <p:spPr>
          <a:xfrm>
            <a:off x="687600" y="1257750"/>
            <a:ext cx="9472251" cy="5423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53"/>
          <p:cNvCxnSpPr/>
          <p:nvPr/>
        </p:nvCxnSpPr>
        <p:spPr>
          <a:xfrm>
            <a:off x="924325" y="5961900"/>
            <a:ext cx="1023300" cy="0"/>
          </a:xfrm>
          <a:prstGeom prst="straightConnector1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Google Shape;470;p53"/>
          <p:cNvCxnSpPr/>
          <p:nvPr/>
        </p:nvCxnSpPr>
        <p:spPr>
          <a:xfrm flipH="1">
            <a:off x="8583050" y="3238450"/>
            <a:ext cx="907800" cy="429300"/>
          </a:xfrm>
          <a:prstGeom prst="straightConnector1">
            <a:avLst/>
          </a:pr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p53"/>
          <p:cNvSpPr/>
          <p:nvPr/>
        </p:nvSpPr>
        <p:spPr>
          <a:xfrm>
            <a:off x="4374050" y="2957163"/>
            <a:ext cx="1799125" cy="446325"/>
          </a:xfrm>
          <a:custGeom>
            <a:rect b="b" l="l" r="r" t="t"/>
            <a:pathLst>
              <a:path extrusionOk="0" h="17853" w="71965">
                <a:moveTo>
                  <a:pt x="0" y="17854"/>
                </a:moveTo>
                <a:cubicBezTo>
                  <a:pt x="5172" y="14883"/>
                  <a:pt x="19037" y="138"/>
                  <a:pt x="31031" y="28"/>
                </a:cubicBezTo>
                <a:cubicBezTo>
                  <a:pt x="43025" y="-82"/>
                  <a:pt x="65143" y="14333"/>
                  <a:pt x="71965" y="17194"/>
                </a:cubicBezTo>
              </a:path>
            </a:pathLst>
          </a:cu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2" name="Google Shape;472;p53"/>
          <p:cNvSpPr/>
          <p:nvPr/>
        </p:nvSpPr>
        <p:spPr>
          <a:xfrm>
            <a:off x="6107150" y="3238450"/>
            <a:ext cx="49525" cy="148550"/>
          </a:xfrm>
          <a:custGeom>
            <a:rect b="b" l="l" r="r" t="t"/>
            <a:pathLst>
              <a:path extrusionOk="0" h="5942" w="1981">
                <a:moveTo>
                  <a:pt x="1981" y="5942"/>
                </a:moveTo>
                <a:cubicBezTo>
                  <a:pt x="1321" y="3961"/>
                  <a:pt x="0" y="2088"/>
                  <a:pt x="0" y="0"/>
                </a:cubicBezTo>
              </a:path>
            </a:pathLst>
          </a:cu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3" name="Google Shape;473;p53"/>
          <p:cNvSpPr/>
          <p:nvPr/>
        </p:nvSpPr>
        <p:spPr>
          <a:xfrm>
            <a:off x="5925600" y="3387000"/>
            <a:ext cx="247575" cy="25800"/>
          </a:xfrm>
          <a:custGeom>
            <a:rect b="b" l="l" r="r" t="t"/>
            <a:pathLst>
              <a:path extrusionOk="0" h="1032" w="9903">
                <a:moveTo>
                  <a:pt x="9903" y="660"/>
                </a:moveTo>
                <a:cubicBezTo>
                  <a:pt x="6764" y="-386"/>
                  <a:pt x="2339" y="2339"/>
                  <a:pt x="0" y="0"/>
                </a:cubicBezTo>
              </a:path>
            </a:pathLst>
          </a:custGeom>
          <a:noFill/>
          <a:ln cap="flat" cmpd="sng" w="9525">
            <a:solidFill>
              <a:srgbClr val="FF3333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474" name="Google Shape;47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3200" y="682340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/>
          <p:nvPr/>
        </p:nvSpPr>
        <p:spPr>
          <a:xfrm>
            <a:off x="687600" y="293618"/>
            <a:ext cx="9317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4"/>
          <p:cNvSpPr txBox="1"/>
          <p:nvPr/>
        </p:nvSpPr>
        <p:spPr>
          <a:xfrm>
            <a:off x="963450" y="792225"/>
            <a:ext cx="9174600" cy="139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épôt des demandes : créer un </a:t>
            </a: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établissement </a:t>
            </a:r>
            <a:endParaRPr b="1" i="0" sz="2300" u="sng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000" lvl="0" marL="21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latin typeface="Montserrat"/>
                <a:ea typeface="Montserrat"/>
                <a:cs typeface="Montserrat"/>
                <a:sym typeface="Montserrat"/>
              </a:rPr>
              <a:t>Voir le </a:t>
            </a:r>
            <a:r>
              <a:rPr b="1" lang="fr-FR" sz="2300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Manuel de demande de subvention</a:t>
            </a:r>
            <a:r>
              <a:rPr b="1" lang="fr-FR" sz="23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sur site CD83</a:t>
            </a:r>
            <a:endParaRPr b="1" sz="23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00" y="2050750"/>
            <a:ext cx="9826027" cy="53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"/>
          <p:cNvSpPr txBox="1"/>
          <p:nvPr/>
        </p:nvSpPr>
        <p:spPr>
          <a:xfrm>
            <a:off x="687600" y="304267"/>
            <a:ext cx="931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5"/>
          <p:cNvSpPr txBox="1"/>
          <p:nvPr/>
        </p:nvSpPr>
        <p:spPr>
          <a:xfrm>
            <a:off x="963450" y="792375"/>
            <a:ext cx="9174600" cy="5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épôt des demandes : MDFSE+</a:t>
            </a:r>
            <a:endParaRPr b="1" sz="23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sz="1700" u="sng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Rechercher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et </a:t>
            </a:r>
            <a:r>
              <a:rPr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sélectionner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l’appel à projets du nommé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-FR" sz="1700" u="sng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DISPOSITIF D’ACCOMPAGNEMENT DE MINEURS CONFIÉS À DES TIERS 2026/2028”</a:t>
            </a:r>
            <a:r>
              <a:rPr lang="fr-FR" sz="17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 et codifié </a:t>
            </a:r>
            <a:r>
              <a:rPr lang="fr-FR" sz="1700" u="sng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“PACAOI2093”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pour le rattacher à votre demande </a:t>
            </a:r>
            <a:endParaRPr sz="1700" u="sng">
              <a:solidFill>
                <a:srgbClr val="66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lang="fr-FR" sz="21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Date limite de dépôt : </a:t>
            </a:r>
            <a:r>
              <a:rPr b="1" lang="fr-FR" sz="21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15/12/2025</a:t>
            </a:r>
            <a:r>
              <a:rPr b="1" lang="fr-FR" sz="21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à 23h59</a:t>
            </a:r>
            <a:endParaRPr b="1" sz="21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8" name="Google Shape;4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425" y="2458975"/>
            <a:ext cx="9243276" cy="36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"/>
          <p:cNvSpPr txBox="1"/>
          <p:nvPr/>
        </p:nvSpPr>
        <p:spPr>
          <a:xfrm>
            <a:off x="687600" y="304267"/>
            <a:ext cx="931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6"/>
          <p:cNvSpPr txBox="1"/>
          <p:nvPr/>
        </p:nvSpPr>
        <p:spPr>
          <a:xfrm>
            <a:off x="963450" y="792375"/>
            <a:ext cx="9174600" cy="5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Dépôt des demandes : MDFSE+</a:t>
            </a:r>
            <a:endParaRPr b="1" sz="23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t/>
            </a:r>
            <a:endParaRPr sz="1700" u="sng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rPr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Rechercher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et </a:t>
            </a:r>
            <a:r>
              <a:rPr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sélectionner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l’appel à projets du nommé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fr-FR" sz="1700" u="sng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DISPOSITIF D’ACCOMPAGNEMENT DE MINEURS CONFIÉS À DES TIERS 2026/2028”</a:t>
            </a:r>
            <a:r>
              <a:rPr lang="fr-FR" sz="17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 et codifié </a:t>
            </a:r>
            <a:r>
              <a:rPr lang="fr-FR" sz="1700" u="sng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“PACAOI2093” </a:t>
            </a:r>
            <a:r>
              <a:rPr lang="fr-FR" sz="17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pour le rattacher à votre demande </a:t>
            </a:r>
            <a:endParaRPr b="1" sz="23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6" name="Google Shape;4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7625" y="2330175"/>
            <a:ext cx="10691802" cy="5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3" name="Google Shape;2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1802" cy="61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5" y="2573522"/>
            <a:ext cx="4677674" cy="314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2950" y="2573522"/>
            <a:ext cx="4677674" cy="31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501163" y="629973"/>
            <a:ext cx="99987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CONTEXTE : Expérimentation </a:t>
            </a:r>
            <a:endParaRPr b="1" i="0" sz="3150" u="none" cap="none" strike="noStrike">
              <a:solidFill>
                <a:srgbClr val="0033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15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TRANSFORMATION DE L'OFFRE</a:t>
            </a:r>
            <a:r>
              <a:rPr b="1" lang="fr-FR" sz="315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/>
          </a:p>
        </p:txBody>
      </p:sp>
      <p:sp>
        <p:nvSpPr>
          <p:cNvPr id="227" name="Google Shape;227;p39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9"/>
          <p:cNvSpPr txBox="1"/>
          <p:nvPr/>
        </p:nvSpPr>
        <p:spPr>
          <a:xfrm>
            <a:off x="801885" y="2951521"/>
            <a:ext cx="428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Constats</a:t>
            </a:r>
            <a:endParaRPr/>
          </a:p>
        </p:txBody>
      </p:sp>
      <p:sp>
        <p:nvSpPr>
          <p:cNvPr id="229" name="Google Shape;229;p39"/>
          <p:cNvSpPr txBox="1"/>
          <p:nvPr/>
        </p:nvSpPr>
        <p:spPr>
          <a:xfrm>
            <a:off x="801885" y="3497553"/>
            <a:ext cx="40761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9087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425"/>
              <a:buFont typeface="Lato"/>
              <a:buChar char="-"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Augmentation des informations préoccupantes 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9087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425"/>
              <a:buFont typeface="Lato"/>
              <a:buChar char="-"/>
            </a:pP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Augmentation 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des ordonnances de placement</a:t>
            </a:r>
            <a:endParaRPr b="0" i="0" sz="1425" u="none" cap="none" strike="noStrike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9087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425"/>
              <a:buFont typeface="Lato"/>
              <a:buChar char="-"/>
            </a:pP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Augmentation des ordonnances de mesures judiciaires d’accompagnement à domicile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801885" y="4293167"/>
            <a:ext cx="407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5813666" y="2951521"/>
            <a:ext cx="428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Axes de l'Expérimentation</a:t>
            </a:r>
            <a:endParaRPr/>
          </a:p>
        </p:txBody>
      </p:sp>
      <p:sp>
        <p:nvSpPr>
          <p:cNvPr id="232" name="Google Shape;232;p39"/>
          <p:cNvSpPr txBox="1"/>
          <p:nvPr/>
        </p:nvSpPr>
        <p:spPr>
          <a:xfrm>
            <a:off x="5813666" y="3497497"/>
            <a:ext cx="40761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Axe 1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: 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Souten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ir le 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maintien à domicile notamment en 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renforçant les mesures d’aide éducative à domicile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Axe 2 :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 D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éveloppe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 l’accueil familial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just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Axe 3 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: Renforcer la prise en charge des enfants à besoins spécifiques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501178" y="6191454"/>
            <a:ext cx="9689400" cy="73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visée  est de garantir une prise en charge adaptée aux besoins des mineurs confiés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9"/>
          <p:cNvPicPr preferRelativeResize="0"/>
          <p:nvPr/>
        </p:nvPicPr>
        <p:blipFill rotWithShape="1">
          <a:blip r:embed="rId5">
            <a:alphaModFix/>
          </a:blip>
          <a:srcRect b="5652" l="0" r="0" t="5749"/>
          <a:stretch/>
        </p:blipFill>
        <p:spPr>
          <a:xfrm>
            <a:off x="4666775" y="6926450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8200" y="6998775"/>
            <a:ext cx="1494538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/>
        </p:nvSpPr>
        <p:spPr>
          <a:xfrm>
            <a:off x="687600" y="304267"/>
            <a:ext cx="931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7"/>
          <p:cNvSpPr txBox="1"/>
          <p:nvPr/>
        </p:nvSpPr>
        <p:spPr>
          <a:xfrm>
            <a:off x="963450" y="792375"/>
            <a:ext cx="9174600" cy="5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Dépôt des demandes : MDFSE+</a:t>
            </a:r>
            <a:endParaRPr b="1" sz="23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000" lvl="0" marL="216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5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100" u="sng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1" lang="fr-FR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Date limite de dépôt </a:t>
            </a:r>
            <a:r>
              <a:rPr b="1" lang="fr-FR" sz="2300" u="sng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prévue </a:t>
            </a:r>
            <a:r>
              <a:rPr b="1" lang="fr-FR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fr-FR" sz="23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24/04/2026</a:t>
            </a:r>
            <a:r>
              <a:rPr b="1" lang="fr-FR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à 23h59</a:t>
            </a:r>
            <a:endParaRPr b="1" sz="23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93C4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4" name="Google Shape;50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00" y="1364150"/>
            <a:ext cx="9527524" cy="37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8"/>
          <p:cNvSpPr txBox="1"/>
          <p:nvPr/>
        </p:nvSpPr>
        <p:spPr>
          <a:xfrm>
            <a:off x="687350" y="238241"/>
            <a:ext cx="931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8"/>
          <p:cNvSpPr txBox="1"/>
          <p:nvPr/>
        </p:nvSpPr>
        <p:spPr>
          <a:xfrm>
            <a:off x="266450" y="878200"/>
            <a:ext cx="10049700" cy="15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 u="sng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Les postes de dépenses du plan de financement</a:t>
            </a:r>
            <a:endParaRPr b="1" sz="2500" u="sng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1/ </a:t>
            </a:r>
            <a:r>
              <a:rPr b="1" i="0" lang="fr-FR" sz="2300" u="sng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a RH : le</a:t>
            </a:r>
            <a:r>
              <a:rPr b="1" i="0" lang="fr-FR" sz="2300" u="sng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 personnel valorisé en dépenses directes :</a:t>
            </a:r>
            <a:endParaRPr b="1" i="0" sz="2300" u="none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u="sng">
                <a:latin typeface="Montserrat"/>
                <a:ea typeface="Montserrat"/>
                <a:cs typeface="Montserrat"/>
                <a:sym typeface="Montserrat"/>
              </a:rPr>
              <a:t>Qui ?</a:t>
            </a:r>
            <a:endParaRPr sz="23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salariés intervenant sur l'opération de manière </a:t>
            </a:r>
            <a:r>
              <a:rPr i="0" lang="fr-FR" sz="2300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directe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 et uniquement eux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C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’est donc le </a:t>
            </a:r>
            <a:r>
              <a:rPr lang="fr-FR" sz="2300" u="sng">
                <a:latin typeface="Montserrat"/>
                <a:ea typeface="Montserrat"/>
                <a:cs typeface="Montserrat"/>
                <a:sym typeface="Montserrat"/>
              </a:rPr>
              <a:t>personnel opérationnel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Sont exclus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les personnels dit « supports » qui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seront 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valorisés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via les taux forfaitaires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l'opération (coûts indirects)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. E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xemples : la secrétaire de la structure, l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comptable, le directeur de la structure, etc. </a:t>
            </a:r>
            <a:endParaRPr i="0" sz="2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3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Sauf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si la personne intervient </a:t>
            </a:r>
            <a:r>
              <a:rPr i="0" lang="fr-FR" sz="23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exclusivement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sur l'opération.</a:t>
            </a:r>
            <a:endParaRPr i="0" sz="2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highlight>
                  <a:srgbClr val="00FF00"/>
                </a:highlight>
                <a:latin typeface="Montserrat"/>
                <a:ea typeface="Montserrat"/>
                <a:cs typeface="Montserrat"/>
                <a:sym typeface="Montserrat"/>
              </a:rPr>
              <a:t>Les données ci-après sont informatives et seront développées avec les candidats retenus.</a:t>
            </a:r>
            <a:endParaRPr b="1" sz="2300">
              <a:highlight>
                <a:srgbClr val="00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5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3134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762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9"/>
          <p:cNvSpPr txBox="1"/>
          <p:nvPr/>
        </p:nvSpPr>
        <p:spPr>
          <a:xfrm>
            <a:off x="624200" y="1283075"/>
            <a:ext cx="9559500" cy="5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La justification des temps passés des salariés sur l'opération</a:t>
            </a:r>
            <a:r>
              <a:rPr b="1" lang="fr-FR" sz="23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 :</a:t>
            </a:r>
            <a:endParaRPr b="1" sz="23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temps peuvent être valorisés de 2 manières différentes :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1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fr-FR" sz="21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1/ Affectation à temps plein sur l’opération </a:t>
            </a:r>
            <a:r>
              <a:rPr b="1" lang="fr-FR" sz="21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21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salarié doit consacrer l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'intégralité de son temps de travail à l'opération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quelque soit son temps sur la structure.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Exemple :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 ETP si à 100%. Un salarié à temps partiel sur la structure (80%) peut aussi intervenir à 100 % sur l'opération (ex. : 0,8 ETP)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lettre de mission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devra être établie et elle devra stipuler :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le nom de l'opération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le temps plein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les missions confiées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la durée d'intervention sur le projet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rgbClr val="FF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9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Cette lettre de mission doit être co-signée par le responsable de la structure </a:t>
            </a:r>
            <a:r>
              <a:rPr b="1" lang="fr-FR" sz="1900" u="sng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b="1" lang="fr-FR" sz="19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 par le salarié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59"/>
          <p:cNvSpPr txBox="1"/>
          <p:nvPr/>
        </p:nvSpPr>
        <p:spPr>
          <a:xfrm>
            <a:off x="786025" y="404575"/>
            <a:ext cx="85653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/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519" name="Google Shape;5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/>
          <p:nvPr/>
        </p:nvSpPr>
        <p:spPr>
          <a:xfrm>
            <a:off x="561200" y="1109675"/>
            <a:ext cx="9391200" cy="5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0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2/ Affectation partielle sur l’opération (minimum : 20%) :</a:t>
            </a:r>
            <a:endParaRPr b="1" sz="2000" u="sng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 u="sng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possibilités : </a:t>
            </a:r>
            <a:endParaRPr b="1" sz="18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 u="sng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2.1 Le temps fixe mensuel </a:t>
            </a:r>
            <a:r>
              <a:rPr b="1" lang="fr-FR" sz="180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: intervention </a:t>
            </a:r>
            <a:r>
              <a:rPr b="1" lang="fr-FR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régulière</a:t>
            </a:r>
            <a:r>
              <a:rPr b="1" lang="fr-FR" sz="180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 sur l’opération</a:t>
            </a:r>
            <a:endParaRPr b="1" sz="180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salarié peut consacrer de manière fixe et mensuelle une partie de son temps de travail à l'opération. Ce temps passé doit être le </a:t>
            </a:r>
            <a:r>
              <a:rPr lang="fr-FR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même chaque mois et ce sur la durée complète du projet</a:t>
            </a: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Il peut s'exprimer en pourcentage du temps de travail  (exemple : 50 % des activités sont consacrées à l'opération) et par jour (exemple : lundi journée et jeudi journée).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r>
              <a:rPr lang="fr-FR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lettre de mission</a:t>
            </a: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devra être établie et devra stipuler 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le nom de l'opération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 le temps fixe mensuel choisi (</a:t>
            </a:r>
            <a:r>
              <a:rPr lang="fr-FR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donnée obligatoire</a:t>
            </a: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: jours et horaires de temps de travail consacrés à l'opération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les missions confiées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=&gt; la durée d'intervention sur le projet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8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Cette lettre de mission doit être co-signée par le responsable de la structure </a:t>
            </a:r>
            <a:r>
              <a:rPr b="1" lang="fr-FR" sz="1800" u="sng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b="1" lang="fr-FR" sz="18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 par le salarié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60"/>
          <p:cNvSpPr txBox="1"/>
          <p:nvPr/>
        </p:nvSpPr>
        <p:spPr>
          <a:xfrm>
            <a:off x="890050" y="346775"/>
            <a:ext cx="8299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26" name="Google Shape;5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/>
          <p:nvPr/>
        </p:nvSpPr>
        <p:spPr>
          <a:xfrm>
            <a:off x="728225" y="1075000"/>
            <a:ext cx="9293700" cy="5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2.2 Le temps partiel variable sur l'opération :</a:t>
            </a:r>
            <a:r>
              <a:rPr b="1" lang="fr-FR" sz="220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 intervention </a:t>
            </a:r>
            <a:r>
              <a:rPr b="1" lang="fr-FR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irrégulière</a:t>
            </a:r>
            <a:r>
              <a:rPr b="1" lang="fr-FR" sz="220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 sur l'opération. </a:t>
            </a:r>
            <a:endParaRPr b="1" sz="220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Justificatif :</a:t>
            </a:r>
            <a:r>
              <a:rPr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lettre de mission co-signée + établissement de </a:t>
            </a:r>
            <a:r>
              <a:rPr b="1"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fiches temps</a:t>
            </a:r>
            <a:r>
              <a:rPr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retraçant les heures passées sur l'opération de </a:t>
            </a:r>
            <a:r>
              <a:rPr lang="fr-FR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manière journalière</a:t>
            </a:r>
            <a:r>
              <a:rPr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+ documents non comptables prouvant les temps passé (feuilles d'émargement par exemple).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Objectif </a:t>
            </a:r>
            <a:r>
              <a:rPr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vérifier si le temps valorisé correspond bien au périmètre de l'opération et s'il est bien justifié.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2" name="Google Shape;532;p61"/>
          <p:cNvSpPr txBox="1"/>
          <p:nvPr/>
        </p:nvSpPr>
        <p:spPr>
          <a:xfrm>
            <a:off x="1051875" y="369900"/>
            <a:ext cx="83688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>
              <a:solidFill>
                <a:schemeClr val="dk1"/>
              </a:solidFill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533" name="Google Shape;5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/>
          <p:nvPr/>
        </p:nvSpPr>
        <p:spPr>
          <a:xfrm>
            <a:off x="699050" y="1258802"/>
            <a:ext cx="9293700" cy="57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25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 des fiches-temps : t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 temps non justifié ou ne correspondant pas intégralement à l'opération sera écarté de la base salariale éligible.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 de mobilisation de salariés sur l’opération pour un temps &lt; à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Rémunérations brutes plafonnées à 100 000 € / an / salarié.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rémunération du personnel affecté à des tâches support (encadrement, secrétariat, nettoyage, etc…) ne doivent </a:t>
            </a:r>
            <a:r>
              <a:rPr b="1"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être </a:t>
            </a:r>
            <a:r>
              <a:rPr b="1"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comptabilisée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dans le poste de dépenses </a:t>
            </a:r>
            <a:r>
              <a:rPr b="1"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directes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Elles sont comptabilisées en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dépenses indirectes via les forfaits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Exception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personnes dont le temps de travail est </a:t>
            </a:r>
            <a:r>
              <a:rPr b="1"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entièrement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 </a:t>
            </a:r>
            <a:r>
              <a:rPr b="1"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uniquement 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dédié à l’opération (donc 1 ETP). Dans ce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seul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cas, elles seront éligibles en dépenses directes.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-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plus des lettres de mission, les contrats de travail des salariés seront demandés aux candidats retenus.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62"/>
          <p:cNvSpPr txBox="1"/>
          <p:nvPr/>
        </p:nvSpPr>
        <p:spPr>
          <a:xfrm>
            <a:off x="1051875" y="369900"/>
            <a:ext cx="83688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500" u="sng">
              <a:solidFill>
                <a:schemeClr val="dk1"/>
              </a:solidFill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000">
                <a:solidFill>
                  <a:srgbClr val="FF333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Points d’alerte / Consignes : </a:t>
            </a:r>
            <a:endParaRPr b="1" sz="1800">
              <a:solidFill>
                <a:srgbClr val="FF3333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0" name="Google Shape;5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300" y="6659325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"/>
          <p:cNvSpPr txBox="1"/>
          <p:nvPr/>
        </p:nvSpPr>
        <p:spPr>
          <a:xfrm>
            <a:off x="687600" y="155163"/>
            <a:ext cx="931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3"/>
          <p:cNvSpPr txBox="1"/>
          <p:nvPr/>
        </p:nvSpPr>
        <p:spPr>
          <a:xfrm>
            <a:off x="456475" y="687600"/>
            <a:ext cx="9726000" cy="16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Les autres postes de dépenses</a:t>
            </a:r>
            <a:endParaRPr b="1" sz="30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(conventionnés uniquement si choix du taux de 15%)</a:t>
            </a:r>
            <a:r>
              <a:rPr b="1" i="0" lang="fr-FR" sz="2300" u="none" cap="none" strike="noStrike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1" i="0" sz="2300" u="none" cap="none" strike="noStrike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2 / </a:t>
            </a:r>
            <a:r>
              <a:rPr b="1" i="0" lang="fr-FR" sz="2300" u="sng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Les dépenses de fonctionnement</a:t>
            </a:r>
            <a:r>
              <a:rPr b="1" i="0" lang="fr-FR" sz="2300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 :</a:t>
            </a:r>
            <a:endParaRPr b="1" i="0" sz="2300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Peuvent être valorisés </a:t>
            </a:r>
            <a:r>
              <a:rPr i="0" lang="fr-FR" sz="19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 directement affectés à l</a:t>
            </a:r>
            <a:r>
              <a:rPr lang="fr-FR" sz="1900" u="sng">
                <a:latin typeface="Montserrat"/>
                <a:ea typeface="Montserrat"/>
                <a:cs typeface="Montserrat"/>
                <a:sym typeface="Montserrat"/>
              </a:rPr>
              <a:t>’opération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les frais de location de locaux ou de matériel 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les achats de fournitures et de matériels non amortissable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les frais de transport et d'hébergement des salariés intervenant sur l'opération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les dépenses d'amortissement des matériels (ex :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matériel informatique </a:t>
            </a: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dédié à l'opération) 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3 / </a:t>
            </a:r>
            <a:r>
              <a:rPr b="1" i="0" lang="fr-FR" sz="2300" u="sng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Les dépenses de prestations</a:t>
            </a:r>
            <a:r>
              <a:rPr b="1" i="0" lang="fr-FR" sz="2300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 :</a:t>
            </a:r>
            <a:endParaRPr b="1" i="0" sz="2300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 vous faites appel à un prestataire sur l'opération, vous devrez justifier de la bonne réalisation de cette prestation. Le prestataire est soumis aux mêmes règles de publicité et de preuve de réalisation (exemple : compte-rendus, feuilles d'émargements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…</a:t>
            </a:r>
            <a:r>
              <a:rPr i="0" lang="fr-F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i="0" sz="19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4"/>
          <p:cNvSpPr txBox="1"/>
          <p:nvPr/>
        </p:nvSpPr>
        <p:spPr>
          <a:xfrm>
            <a:off x="687600" y="127456"/>
            <a:ext cx="9317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none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4"/>
          <p:cNvSpPr txBox="1"/>
          <p:nvPr/>
        </p:nvSpPr>
        <p:spPr>
          <a:xfrm>
            <a:off x="389675" y="653625"/>
            <a:ext cx="9792900" cy="16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000" u="none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i="0" sz="3000" u="none" cap="none" strike="noStrike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4 / </a:t>
            </a:r>
            <a:r>
              <a:rPr b="1" i="0" lang="fr-FR" sz="2100" u="sng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Les dépenses de participants</a:t>
            </a:r>
            <a:r>
              <a:rPr b="1" i="0" lang="fr-FR" sz="2100" cap="none" strike="noStrike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 :</a:t>
            </a:r>
            <a:endParaRPr b="1" i="0" sz="2100" cap="none" strike="noStrike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Il s'agit là de toutes les dépenses directement affectées aux participants de l'opération cofinancée FSE+ (exemple : carte de bus, frais de restauration, etc...).</a:t>
            </a:r>
            <a:endParaRPr i="0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Toutes ces</a:t>
            </a:r>
            <a:r>
              <a:rPr b="1" i="0" lang="fr-FR" sz="2000" u="none" cap="none" strike="noStrike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 dépenses (sauf RH) sont soumises aux règles de mises en  concurrence en fonction des seuils réglementaires en vigueur.</a:t>
            </a:r>
            <a:endParaRPr b="1" i="0" sz="2000" u="none" cap="none" strike="noStrike">
              <a:solidFill>
                <a:srgbClr val="FF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3333"/>
                </a:solidFill>
                <a:latin typeface="Montserrat"/>
                <a:ea typeface="Montserrat"/>
                <a:cs typeface="Montserrat"/>
                <a:sym typeface="Montserrat"/>
              </a:rPr>
              <a:t>Ce respect sera examiné dès l’instruction des demandes.</a:t>
            </a:r>
            <a:endParaRPr b="1" sz="2000">
              <a:solidFill>
                <a:srgbClr val="FF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5"/>
          <p:cNvSpPr txBox="1"/>
          <p:nvPr/>
        </p:nvSpPr>
        <p:spPr>
          <a:xfrm>
            <a:off x="658875" y="612625"/>
            <a:ext cx="9420600" cy="59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5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100" u="sng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Seuils de mise en concurrence (achats et/ou prestations)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Inférieur à 999,99 € HT : aucune modalité de mise en concurrence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 1 000 € HT et 14 999,99 € HT : présenter un devis ou le résultat de comparaison des prix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 15 000 € HT et </a:t>
            </a:r>
            <a:r>
              <a:rPr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59 999,99</a:t>
            </a: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€</a:t>
            </a: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HT : consultation d'au moins 3 candidats = 3 devis (un refus de candidater de la part d'un organisme sollicité est considéré comme une offre) : </a:t>
            </a:r>
            <a:r>
              <a:rPr i="1"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nouveau seuil qui entrera en vigueur le 01/04/2026.</a:t>
            </a:r>
            <a:endParaRPr i="1" sz="20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60 000 € HT à </a:t>
            </a:r>
            <a:r>
              <a:rPr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215 999,99 €</a:t>
            </a: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HT : présenter la procédure adaptée (MAPA) +  publication </a:t>
            </a:r>
            <a:r>
              <a:rPr i="1"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(nouveau seuil qui est entré en vigueur le 01/01/2026).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Plus de </a:t>
            </a:r>
            <a:r>
              <a:rPr lang="fr-FR" sz="20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216.000 €</a:t>
            </a: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HT : présenter la procédure formalisée (appel d’offre) + publication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-FR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procédure d'achat s'analyse au regard des seuils fixés par la réglementation applicable à la date de l'achat.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65"/>
          <p:cNvSpPr txBox="1"/>
          <p:nvPr/>
        </p:nvSpPr>
        <p:spPr>
          <a:xfrm>
            <a:off x="508600" y="115600"/>
            <a:ext cx="9339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800"/>
          </a:p>
        </p:txBody>
      </p:sp>
      <p:pic>
        <p:nvPicPr>
          <p:cNvPr id="561" name="Google Shape;56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6"/>
          <p:cNvSpPr txBox="1"/>
          <p:nvPr/>
        </p:nvSpPr>
        <p:spPr>
          <a:xfrm>
            <a:off x="687600" y="155171"/>
            <a:ext cx="9317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6"/>
          <p:cNvSpPr txBox="1"/>
          <p:nvPr/>
        </p:nvSpPr>
        <p:spPr>
          <a:xfrm>
            <a:off x="266450" y="663525"/>
            <a:ext cx="9952800" cy="5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Spécificités FSE+ : un montage financier des candidatures avec des </a:t>
            </a:r>
            <a:r>
              <a:rPr b="1" i="0" lang="fr-FR" sz="2500" u="sng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taux forfaitaires</a:t>
            </a:r>
            <a:endParaRPr b="1" i="0" sz="25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u="sng">
                <a:latin typeface="Montserrat"/>
                <a:ea typeface="Montserrat"/>
                <a:cs typeface="Montserrat"/>
                <a:sym typeface="Montserrat"/>
              </a:rPr>
              <a:t>/!\ Les plans de financement ne s’élaborent pas entièrement au réel dans MDFSE.</a:t>
            </a:r>
            <a:endParaRPr sz="23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Il existe des taux forfaitaires permettant de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 couvrir soit certaines dépenses directes soit les dépenses indirectes.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C’est 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mesure de simplification pour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tout le monde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i="0" sz="2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Dans cet appel à projets, 2 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taux forfaitaires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seront utilisables </a:t>
            </a: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●"/>
            </a:pPr>
            <a:r>
              <a:rPr i="0" lang="fr-FR" sz="2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taux</a:t>
            </a:r>
            <a:r>
              <a:rPr i="0" lang="fr-FR" sz="23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“de </a:t>
            </a:r>
            <a:r>
              <a:rPr lang="fr-FR" sz="23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40% au réel” </a:t>
            </a:r>
            <a:r>
              <a:rPr lang="fr-FR" sz="2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sz="23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●"/>
            </a:pPr>
            <a:r>
              <a:rPr lang="fr-FR" sz="23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 taux de </a:t>
            </a:r>
            <a:r>
              <a:rPr lang="fr-FR" sz="23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“15% au réel”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00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0" name="Google Shape;240;p40"/>
          <p:cNvPicPr preferRelativeResize="0"/>
          <p:nvPr/>
        </p:nvPicPr>
        <p:blipFill rotWithShape="1">
          <a:blip r:embed="rId3">
            <a:alphaModFix/>
          </a:blip>
          <a:srcRect b="0" l="-1470" r="1470" t="21899"/>
          <a:stretch/>
        </p:blipFill>
        <p:spPr>
          <a:xfrm>
            <a:off x="119200" y="1300425"/>
            <a:ext cx="10691802" cy="601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5" y="1832600"/>
            <a:ext cx="3062675" cy="35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4425" y="1832598"/>
            <a:ext cx="3062800" cy="35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3" name="Google Shape;24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7825" y="1832598"/>
            <a:ext cx="3062675" cy="3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/>
        </p:nvSpPr>
        <p:spPr>
          <a:xfrm>
            <a:off x="760120" y="650944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315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DIAGNOSTIC : ÉTAT DES LIEUX VAROIS</a:t>
            </a:r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501178" y="629973"/>
            <a:ext cx="669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1306575" y="2777650"/>
            <a:ext cx="145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40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1" lang="fr-FR" sz="5400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r>
              <a:rPr b="1" i="0" lang="fr-FR" sz="540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/>
          </a:p>
        </p:txBody>
      </p:sp>
      <p:sp>
        <p:nvSpPr>
          <p:cNvPr id="247" name="Google Shape;247;p40"/>
          <p:cNvSpPr txBox="1"/>
          <p:nvPr/>
        </p:nvSpPr>
        <p:spPr>
          <a:xfrm>
            <a:off x="1306577" y="3697350"/>
            <a:ext cx="132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Tiers Accueillants</a:t>
            </a:r>
            <a:endParaRPr/>
          </a:p>
        </p:txBody>
      </p:sp>
      <p:sp>
        <p:nvSpPr>
          <p:cNvPr id="248" name="Google Shape;248;p40"/>
          <p:cNvSpPr txBox="1"/>
          <p:nvPr/>
        </p:nvSpPr>
        <p:spPr>
          <a:xfrm>
            <a:off x="759970" y="4421300"/>
            <a:ext cx="2544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Nombre total de Tiers Dignes de Confiance (TDC) ou </a:t>
            </a:r>
            <a:r>
              <a:rPr lang="fr-FR" sz="12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membres de la famille</a:t>
            </a:r>
            <a:endParaRPr/>
          </a:p>
        </p:txBody>
      </p:sp>
      <p:sp>
        <p:nvSpPr>
          <p:cNvPr id="249" name="Google Shape;249;p40"/>
          <p:cNvSpPr txBox="1"/>
          <p:nvPr/>
        </p:nvSpPr>
        <p:spPr>
          <a:xfrm>
            <a:off x="4342338" y="2777640"/>
            <a:ext cx="224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40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61 %</a:t>
            </a:r>
            <a:endParaRPr/>
          </a:p>
        </p:txBody>
      </p:sp>
      <p:sp>
        <p:nvSpPr>
          <p:cNvPr id="250" name="Google Shape;250;p40"/>
          <p:cNvSpPr txBox="1"/>
          <p:nvPr/>
        </p:nvSpPr>
        <p:spPr>
          <a:xfrm>
            <a:off x="4752709" y="3823803"/>
            <a:ext cx="118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Mesures AEMO</a:t>
            </a:r>
            <a:endParaRPr/>
          </a:p>
        </p:txBody>
      </p:sp>
      <p:sp>
        <p:nvSpPr>
          <p:cNvPr id="251" name="Google Shape;251;p40"/>
          <p:cNvSpPr txBox="1"/>
          <p:nvPr/>
        </p:nvSpPr>
        <p:spPr>
          <a:xfrm>
            <a:off x="4192652" y="4546550"/>
            <a:ext cx="2544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Part des enfants confiés à des tiers bénéficiant d'un</a:t>
            </a:r>
            <a:r>
              <a:rPr lang="fr-FR" sz="12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 mesure AEMO</a:t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7536482" y="2777640"/>
            <a:ext cx="224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540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+52 %</a:t>
            </a:r>
            <a:endParaRPr/>
          </a:p>
        </p:txBody>
      </p:sp>
      <p:sp>
        <p:nvSpPr>
          <p:cNvPr id="253" name="Google Shape;253;p40"/>
          <p:cNvSpPr txBox="1"/>
          <p:nvPr/>
        </p:nvSpPr>
        <p:spPr>
          <a:xfrm>
            <a:off x="7869801" y="3823803"/>
            <a:ext cx="1578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Progression 2021-25</a:t>
            </a:r>
            <a:endParaRPr/>
          </a:p>
        </p:txBody>
      </p:sp>
      <p:sp>
        <p:nvSpPr>
          <p:cNvPr id="254" name="Google Shape;254;p40"/>
          <p:cNvSpPr txBox="1"/>
          <p:nvPr/>
        </p:nvSpPr>
        <p:spPr>
          <a:xfrm>
            <a:off x="7501665" y="4535087"/>
            <a:ext cx="2544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Augmentation des mineurs confiés à des tiers en seulement 4 ans.</a:t>
            </a:r>
            <a:endParaRPr/>
          </a:p>
        </p:txBody>
      </p:sp>
      <p:pic>
        <p:nvPicPr>
          <p:cNvPr descr="image.png" id="255" name="Google Shape;255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9393" y="2122876"/>
            <a:ext cx="526237" cy="417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6" name="Google Shape;256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886" y="2122876"/>
            <a:ext cx="467766" cy="417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7" name="Google Shape;257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5273" y="2122876"/>
            <a:ext cx="467766" cy="4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/>
          <p:nvPr/>
        </p:nvSpPr>
        <p:spPr>
          <a:xfrm>
            <a:off x="760120" y="1385251"/>
            <a:ext cx="6799500" cy="25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100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Données au 30 septembre 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1212600" y="5676750"/>
            <a:ext cx="2475600" cy="1224600"/>
          </a:xfrm>
          <a:prstGeom prst="rect">
            <a:avLst/>
          </a:prstGeom>
          <a:solidFill>
            <a:srgbClr val="F8FAFC"/>
          </a:solidFill>
          <a:ln cap="flat" cmpd="sng" w="9525">
            <a:solidFill>
              <a:srgbClr val="F8F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CC00"/>
                </a:solidFill>
                <a:latin typeface="Poppins"/>
                <a:ea typeface="Poppins"/>
                <a:cs typeface="Poppins"/>
                <a:sym typeface="Poppins"/>
              </a:rPr>
              <a:t>343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4004885" y="5676756"/>
            <a:ext cx="5926800" cy="12246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Enfants confiés à des tiers </a:t>
            </a:r>
            <a:endParaRPr sz="2000"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200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soit 15,6 % de l’ensemble des mineurs confiés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0"/>
          <p:cNvSpPr/>
          <p:nvPr/>
        </p:nvSpPr>
        <p:spPr>
          <a:xfrm>
            <a:off x="8504879" y="3581834"/>
            <a:ext cx="538500" cy="2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40"/>
          <p:cNvPicPr preferRelativeResize="0"/>
          <p:nvPr/>
        </p:nvPicPr>
        <p:blipFill rotWithShape="1">
          <a:blip r:embed="rId10">
            <a:alphaModFix/>
          </a:blip>
          <a:srcRect b="5652" l="0" r="0" t="5749"/>
          <a:stretch/>
        </p:blipFill>
        <p:spPr>
          <a:xfrm>
            <a:off x="4666775" y="6926450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3212" y="6972725"/>
            <a:ext cx="1931892" cy="4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7"/>
          <p:cNvSpPr txBox="1"/>
          <p:nvPr/>
        </p:nvSpPr>
        <p:spPr>
          <a:xfrm>
            <a:off x="687600" y="155171"/>
            <a:ext cx="9317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7"/>
          <p:cNvSpPr txBox="1"/>
          <p:nvPr/>
        </p:nvSpPr>
        <p:spPr>
          <a:xfrm>
            <a:off x="266450" y="663525"/>
            <a:ext cx="9952800" cy="5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Montage financier des demandes : </a:t>
            </a:r>
            <a:r>
              <a:rPr b="1" i="0" lang="fr-FR" sz="2500" u="none" cap="none" strike="noStrike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b="1" lang="fr-FR" sz="2500" u="sng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i="0" lang="fr-FR" sz="2500" u="sng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es taux forfaitaires</a:t>
            </a:r>
            <a:endParaRPr b="1" i="0" sz="25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=&gt; Taux forfaitaire de </a:t>
            </a:r>
            <a:r>
              <a:rPr b="1" lang="fr-FR" sz="21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40% des dépenses de personnel pour couvrir les coûts restants de l’opération</a:t>
            </a:r>
            <a:r>
              <a:rPr b="1" lang="fr-FR" sz="23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Assiette</a:t>
            </a: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les dépenses de personnel directes réelles * 40%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Le montant obtenu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fr-FR" sz="21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couvrira toutes les autres dépenses de l'opération c'est-à-dire les « coûts restants »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(fonctionnement, prestations, dépenses et salaires des participants </a:t>
            </a:r>
            <a:r>
              <a:rPr i="0" lang="fr-FR" sz="21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dépenses indirectes).</a:t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bénéficiaire devra 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uniquement </a:t>
            </a:r>
            <a:r>
              <a:rPr i="0" lang="fr-FR" sz="21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justifier les dépenses salariales</a:t>
            </a:r>
            <a:r>
              <a:rPr lang="fr-FR" sz="2100" u="sng">
                <a:latin typeface="Montserrat"/>
                <a:ea typeface="Montserrat"/>
                <a:cs typeface="Montserrat"/>
                <a:sym typeface="Montserrat"/>
              </a:rPr>
              <a:t> réelles </a:t>
            </a:r>
            <a:r>
              <a:rPr i="0" lang="fr-FR" sz="21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</a:t>
            </a:r>
            <a:r>
              <a:rPr lang="fr-FR" sz="2100" u="sng">
                <a:latin typeface="Montserrat"/>
                <a:ea typeface="Montserrat"/>
                <a:cs typeface="Montserrat"/>
                <a:sym typeface="Montserrat"/>
              </a:rPr>
              <a:t>’assiette)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r-FR" sz="2100" u="sng">
                <a:latin typeface="Montserrat"/>
                <a:ea typeface="Montserrat"/>
                <a:cs typeface="Montserrat"/>
                <a:sym typeface="Montserrat"/>
              </a:rPr>
              <a:t>Pour </a:t>
            </a:r>
            <a:r>
              <a:rPr i="0" lang="fr-FR" sz="21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autres postes :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seront contrôlées (s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’il y en a) 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m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odalités de mises 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concurrence et l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réalisation des prestations 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i="0" lang="fr-FR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fr-FR" sz="2100">
                <a:latin typeface="Montserrat"/>
                <a:ea typeface="Montserrat"/>
                <a:cs typeface="Montserrat"/>
                <a:sym typeface="Montserrat"/>
              </a:rPr>
              <a:t>’opération</a:t>
            </a:r>
            <a:r>
              <a:rPr i="0" lang="fr-FR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Donc, </a:t>
            </a:r>
            <a:r>
              <a:rPr lang="fr-FR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ce taux est quand même soumis à la présence d'autres coûts.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/>
          <p:nvPr/>
        </p:nvSpPr>
        <p:spPr>
          <a:xfrm>
            <a:off x="687600" y="155171"/>
            <a:ext cx="9317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i="0" sz="15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8"/>
          <p:cNvSpPr txBox="1"/>
          <p:nvPr/>
        </p:nvSpPr>
        <p:spPr>
          <a:xfrm>
            <a:off x="266450" y="836650"/>
            <a:ext cx="9952800" cy="58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=&gt; Taux forfaitaire de </a:t>
            </a:r>
            <a:r>
              <a:rPr b="1" lang="fr-FR" sz="21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15% des dépenses de personnel (au réel) pour calculer les dépenses indirectes</a:t>
            </a:r>
            <a:r>
              <a:rPr b="1" lang="fr-FR" sz="21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-FR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Assiette</a:t>
            </a: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: les dépenses de personnel directes réelles.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Tous les postes de dépenses directes du projet</a:t>
            </a: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(personnel, fonctionnement, prestations, participants), devront être </a:t>
            </a: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justifiées</a:t>
            </a: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ainsi que les </a:t>
            </a: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mises en concurrence</a:t>
            </a: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(dépenses de fonctionnement ou de prestations) et la réalisation effective de l’opération.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dépenses indirectes ne seront pas à justifier.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Vous disposez du choix de recourir, dans vos demandes, à l’un ou à l’autre de ces 2 forfaits MAIS l’instructeur valide in fine après examen.</a:t>
            </a:r>
            <a:endParaRPr b="1" i="0" sz="2200" cap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9"/>
          <p:cNvSpPr txBox="1"/>
          <p:nvPr/>
        </p:nvSpPr>
        <p:spPr>
          <a:xfrm>
            <a:off x="635750" y="1213700"/>
            <a:ext cx="9409200" cy="53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8" name="Google Shape;588;p69"/>
          <p:cNvSpPr txBox="1"/>
          <p:nvPr/>
        </p:nvSpPr>
        <p:spPr>
          <a:xfrm>
            <a:off x="843825" y="520150"/>
            <a:ext cx="9004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4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Taux forfaitaires : OUTIL DE SIMULATION</a:t>
            </a:r>
            <a:endParaRPr b="1" sz="24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9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(ce tableau sera envoyé et discuté lors des auditions)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69"/>
          <p:cNvSpPr txBox="1"/>
          <p:nvPr/>
        </p:nvSpPr>
        <p:spPr>
          <a:xfrm>
            <a:off x="716675" y="184950"/>
            <a:ext cx="9004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800"/>
          </a:p>
        </p:txBody>
      </p:sp>
      <p:pic>
        <p:nvPicPr>
          <p:cNvPr id="590" name="Google Shape;5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75" y="1213700"/>
            <a:ext cx="8829926" cy="61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0"/>
          <p:cNvSpPr txBox="1"/>
          <p:nvPr/>
        </p:nvSpPr>
        <p:spPr>
          <a:xfrm>
            <a:off x="635750" y="1213700"/>
            <a:ext cx="9409200" cy="53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>
                <a:latin typeface="Montserrat"/>
                <a:ea typeface="Montserrat"/>
                <a:cs typeface="Montserrat"/>
                <a:sym typeface="Montserrat"/>
              </a:rPr>
              <a:t>Lien vers le tableau : </a:t>
            </a:r>
            <a:endParaRPr sz="20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https://docs.google.com/spreadsheets/d/1ayYou0BiJ6w5Nj0dU8TIdfLoLWPxmr7C/edit?usp=drive_link&amp;ouid=107668943718394918131&amp;rtpof=true&amp;sd=true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70"/>
          <p:cNvSpPr txBox="1"/>
          <p:nvPr/>
        </p:nvSpPr>
        <p:spPr>
          <a:xfrm>
            <a:off x="843825" y="520150"/>
            <a:ext cx="9004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4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Taux forfaitaires : OUTIL DE SIMULATION</a:t>
            </a:r>
            <a:endParaRPr b="1" sz="24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9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(ce tableau sera envoyé et discuté lors des auditions)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70"/>
          <p:cNvSpPr txBox="1"/>
          <p:nvPr/>
        </p:nvSpPr>
        <p:spPr>
          <a:xfrm>
            <a:off x="716675" y="184950"/>
            <a:ext cx="9004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sz="1800"/>
          </a:p>
        </p:txBody>
      </p:sp>
      <p:pic>
        <p:nvPicPr>
          <p:cNvPr id="598" name="Google Shape;598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75" y="692110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1"/>
          <p:cNvSpPr txBox="1"/>
          <p:nvPr/>
        </p:nvSpPr>
        <p:spPr>
          <a:xfrm>
            <a:off x="590675" y="194706"/>
            <a:ext cx="9317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</a:t>
            </a:r>
            <a:r>
              <a:rPr b="0" i="0" lang="fr-FR" sz="1500" u="none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1"/>
          <p:cNvSpPr txBox="1"/>
          <p:nvPr/>
        </p:nvSpPr>
        <p:spPr>
          <a:xfrm>
            <a:off x="1039050" y="639400"/>
            <a:ext cx="9174600" cy="165195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200" u="sng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modalités de </a:t>
            </a:r>
            <a:r>
              <a:rPr b="1" lang="fr-FR" sz="2200" u="sng">
                <a:solidFill>
                  <a:srgbClr val="FF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publicité du cofinancement FSE+</a:t>
            </a:r>
            <a:r>
              <a:rPr b="1" lang="fr-FR" sz="2200" u="sng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sont à expliquer dans les candidatures</a:t>
            </a:r>
            <a:endParaRPr b="1" sz="2200" u="sng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 u="sng">
              <a:solidFill>
                <a:srgbClr val="1E1E1E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100" u="sng">
                <a:solidFill>
                  <a:srgbClr val="1E1E1E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/!\ Indiquez ce que vous allez mettre en place !</a:t>
            </a:r>
            <a:endParaRPr b="1" sz="2100" u="sng">
              <a:solidFill>
                <a:srgbClr val="1E1E1E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1E1E1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r-FR" sz="20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1/ Site internet + médias sociaux  </a:t>
            </a:r>
            <a:r>
              <a:rPr lang="fr-FR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logos + description succincte de l’opération y compris sa finalité, qui met en lumière le soutien financier de l’Union.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None/>
            </a:pPr>
            <a:r>
              <a:rPr lang="fr-FR" sz="20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2/ Sur les documents et le matériel de communication</a:t>
            </a:r>
            <a:r>
              <a:rPr lang="fr-FR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relatifs à la mise en oeuvre d’une opération qui sont destinés au public ou aux participants : apposer de manière visible une mention mettant en avant le soutien octroyé par l’Union.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1900"/>
              </a:spcAft>
              <a:buSzPts val="1100"/>
              <a:buNone/>
            </a:pPr>
            <a:r>
              <a:rPr lang="fr-FR" sz="20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3/ Apposition, en un lieu bien visible du public, au moins une affiche de format A3 au minimum</a:t>
            </a:r>
            <a:r>
              <a:rPr lang="fr-FR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ou un affichage électronique équivalent, présentant des informations sur l’opération qui mettent en avant le soutien octroyé par le Fonds.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5" name="Google Shape;6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2"/>
          <p:cNvSpPr txBox="1"/>
          <p:nvPr/>
        </p:nvSpPr>
        <p:spPr>
          <a:xfrm>
            <a:off x="590675" y="194706"/>
            <a:ext cx="9317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</a:t>
            </a:r>
            <a:r>
              <a:rPr b="0" i="0" lang="fr-FR" sz="1500" u="none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72"/>
          <p:cNvSpPr txBox="1"/>
          <p:nvPr/>
        </p:nvSpPr>
        <p:spPr>
          <a:xfrm>
            <a:off x="1008000" y="670450"/>
            <a:ext cx="9174600" cy="58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458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8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Choix des logos : </a:t>
            </a:r>
            <a:endParaRPr b="1" sz="18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spcBef>
                <a:spcPts val="1900"/>
              </a:spcBef>
              <a:spcAft>
                <a:spcPts val="0"/>
              </a:spcAft>
              <a:buSzPts val="1900"/>
              <a:buFont typeface="Verdana"/>
              <a:buChar char="●"/>
            </a:pPr>
            <a:r>
              <a:rPr lang="fr-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Logos d</a:t>
            </a:r>
            <a:r>
              <a:rPr lang="fr-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isponibles sur le site : </a:t>
            </a:r>
            <a:r>
              <a:rPr lang="fr-FR" sz="1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https://fse.gouv.fr/la-logotheque</a:t>
            </a:r>
            <a:endParaRPr sz="19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00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spcBef>
                <a:spcPts val="1900"/>
              </a:spcBef>
              <a:spcAft>
                <a:spcPts val="0"/>
              </a:spcAft>
              <a:buSzPts val="1900"/>
              <a:buFont typeface="Verdana"/>
              <a:buChar char="●"/>
            </a:pP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Possibilité de </a:t>
            </a:r>
            <a:r>
              <a:rPr lang="fr-FR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générer automatiquement des modèles d’affiches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ou de panneaux avec l’outil GENERATOR qui permet </a:t>
            </a:r>
            <a:r>
              <a:rPr lang="fr-FR" sz="19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d'obtenir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facilement</a:t>
            </a:r>
            <a:r>
              <a:rPr lang="fr-FR" sz="19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un modèle parfaitement réglementaire</a:t>
            </a:r>
            <a:r>
              <a:rPr lang="fr-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1900"/>
              </a:spcBef>
              <a:spcAft>
                <a:spcPts val="0"/>
              </a:spcAft>
              <a:buNone/>
            </a:pPr>
            <a:r>
              <a:rPr lang="fr-FR" sz="1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https://fse.gouv.fr/creer-affiches-panneaux-et-plaques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just">
              <a:spcBef>
                <a:spcPts val="1900"/>
              </a:spcBef>
              <a:spcAft>
                <a:spcPts val="0"/>
              </a:spcAft>
              <a:buSzPts val="1900"/>
              <a:buFont typeface="Verdana"/>
              <a:buChar char="●"/>
            </a:pPr>
            <a:r>
              <a:rPr lang="fr-FR" sz="19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fr-FR" sz="19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nformations sur la publicité du financement européen :</a:t>
            </a:r>
            <a:r>
              <a:rPr lang="fr-FR" sz="1900">
                <a:solidFill>
                  <a:schemeClr val="accen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https://fse.gouv.fr/les-obligations-de-communication</a:t>
            </a:r>
            <a:endParaRPr sz="19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9925" y="1465088"/>
            <a:ext cx="2686326" cy="5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6129" y="1430875"/>
            <a:ext cx="3002874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3"/>
          <p:cNvSpPr txBox="1"/>
          <p:nvPr/>
        </p:nvSpPr>
        <p:spPr>
          <a:xfrm>
            <a:off x="590675" y="194706"/>
            <a:ext cx="93171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sng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</a:t>
            </a:r>
            <a:r>
              <a:rPr b="0" i="0" lang="fr-FR" sz="1500" u="none" cap="none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3"/>
          <p:cNvSpPr txBox="1"/>
          <p:nvPr/>
        </p:nvSpPr>
        <p:spPr>
          <a:xfrm>
            <a:off x="1008000" y="864360"/>
            <a:ext cx="9174600" cy="1632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200" u="sng">
                <a:solidFill>
                  <a:srgbClr val="FF333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/!\ D</a:t>
            </a:r>
            <a:r>
              <a:rPr b="1" lang="fr-FR" sz="2200" u="sng">
                <a:solidFill>
                  <a:srgbClr val="FF333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éfaut de publicité = sanction financière</a:t>
            </a:r>
            <a:endParaRPr b="1" sz="2200" u="sng">
              <a:solidFill>
                <a:srgbClr val="FF3333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r-FR" sz="1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Échelle de sanction </a:t>
            </a:r>
            <a:r>
              <a:rPr lang="fr-FR" sz="1800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après</a:t>
            </a:r>
            <a:r>
              <a:rPr lang="fr-FR" sz="1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demande de mesure correctives par l’OI (mails ou VSP)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625" y="2117975"/>
            <a:ext cx="9094975" cy="44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4"/>
          <p:cNvSpPr txBox="1"/>
          <p:nvPr/>
        </p:nvSpPr>
        <p:spPr>
          <a:xfrm>
            <a:off x="612625" y="1051875"/>
            <a:ext cx="9559500" cy="5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100">
                <a:solidFill>
                  <a:srgbClr val="FF66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Zoom sur l'obligation de suivi des participants :</a:t>
            </a:r>
            <a:endParaRPr b="1" sz="21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Obligation de recueillir des données relatives à chaque participant au fil de l’eau (coordonnées, données d’entrée et de sortie de l’opération)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	           </a:t>
            </a:r>
            <a:r>
              <a:rPr b="1" lang="fr-FR" sz="1700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☞ </a:t>
            </a:r>
            <a:r>
              <a:rPr b="1" lang="fr-FR" sz="1700" u="sng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Outil </a:t>
            </a:r>
            <a:r>
              <a:rPr b="1" lang="fr-FR" sz="1700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fr-FR" sz="1800">
                <a:solidFill>
                  <a:srgbClr val="FE6100"/>
                </a:solidFill>
                <a:latin typeface="Montserrat"/>
                <a:ea typeface="Montserrat"/>
                <a:cs typeface="Montserrat"/>
                <a:sym typeface="Montserrat"/>
              </a:rPr>
              <a:t>Fiche participant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création de la fiche se fait </a:t>
            </a:r>
            <a:r>
              <a:rPr b="1" lang="fr-FR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la plateforme MDFSE+</a:t>
            </a:r>
            <a:r>
              <a:rPr b="1"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 cliquant sur :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 u="sng">
              <a:solidFill>
                <a:srgbClr val="66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800" u="sng">
                <a:solidFill>
                  <a:srgbClr val="6666FF"/>
                </a:solidFill>
                <a:latin typeface="Montserrat"/>
                <a:ea typeface="Montserrat"/>
                <a:cs typeface="Montserrat"/>
                <a:sym typeface="Montserrat"/>
              </a:rPr>
              <a:t>Saisie obligatoire de données individuelles pour chaque participant MAIS ANONYMISATION partielle DE RIGUEUR</a:t>
            </a:r>
            <a:endParaRPr b="1" sz="1800" u="sng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800" u="sng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Ces éléments (indiqués dans l’AAP) feront l’objet d’explications plus approfondies avec les candidats retenus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28" name="Google Shape;62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2375" y="3450940"/>
            <a:ext cx="4680000" cy="78732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4"/>
          <p:cNvSpPr txBox="1"/>
          <p:nvPr/>
        </p:nvSpPr>
        <p:spPr>
          <a:xfrm>
            <a:off x="762900" y="242750"/>
            <a:ext cx="88773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</a:t>
            </a:r>
            <a:r>
              <a:rPr lang="fr-FR" sz="1500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30" name="Google Shape;63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5"/>
          <p:cNvSpPr txBox="1"/>
          <p:nvPr/>
        </p:nvSpPr>
        <p:spPr>
          <a:xfrm>
            <a:off x="687350" y="186894"/>
            <a:ext cx="931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500" u="sng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sz="1500" u="sng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5"/>
          <p:cNvSpPr txBox="1"/>
          <p:nvPr/>
        </p:nvSpPr>
        <p:spPr>
          <a:xfrm>
            <a:off x="345150" y="653625"/>
            <a:ext cx="9837600" cy="6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108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7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Points de vigilance pour les candidats :</a:t>
            </a:r>
            <a:endParaRPr b="1" sz="27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08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3300" strike="noStrike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</a:t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Prévoir une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traçabilité des dépenses et des ressources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: comptabilité analytique</a:t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Prévoir les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justificatifs de l'acquittement des dépenses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 : certification par un commissaire aux comptes ou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elevés bancaires + bulletins de salaire</a:t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Prévoir les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moyens humains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nécessaires au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suivi administratif et comptable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l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’action</a:t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Mettre en place u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archivage rigoureux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 (c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onservation des pièces : 10 ans après la fin de l'opération afin de se soumettre à tout contrôle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futur)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- Mail de contact et de questions : </a:t>
            </a:r>
            <a:r>
              <a:rPr b="1" lang="fr-FR" sz="2000">
                <a:solidFill>
                  <a:srgbClr val="0000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enfance26-28@var.fr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Consulter régulièrement la page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“appel à projets” du 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site du Département où une </a:t>
            </a:r>
            <a:r>
              <a:rPr lang="fr-FR" sz="1900" u="sng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mise à jour régulière de la FAQ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sera 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publiée durant toute la </a:t>
            </a:r>
            <a:r>
              <a:rPr lang="fr-FR" sz="1900">
                <a:latin typeface="Montserrat"/>
                <a:ea typeface="Montserrat"/>
                <a:cs typeface="Montserrat"/>
                <a:sym typeface="Montserrat"/>
              </a:rPr>
              <a:t>phase de dépôt 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900" u="sng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https://www.var.fr/la-collectivit</a:t>
            </a:r>
            <a:r>
              <a:rPr lang="fr-FR" sz="1900" u="sng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e/appels-a-projets</a:t>
            </a:r>
            <a:r>
              <a:rPr lang="fr-FR" sz="1900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Verdana"/>
              <a:ea typeface="Verdana"/>
              <a:cs typeface="Verdana"/>
              <a:sym typeface="Verdana"/>
            </a:endParaRPr>
          </a:p>
          <a:p>
            <a:pPr indent="0" lvl="0" marL="468000" marR="0" rtl="0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6"/>
          <p:cNvSpPr txBox="1"/>
          <p:nvPr/>
        </p:nvSpPr>
        <p:spPr>
          <a:xfrm>
            <a:off x="687600" y="155169"/>
            <a:ext cx="931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1500" u="sng" strike="noStrike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Service Europe&gt; Cellule Fonds Social Européen</a:t>
            </a:r>
            <a:endParaRPr b="0" sz="1500" u="sng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6"/>
          <p:cNvSpPr txBox="1"/>
          <p:nvPr/>
        </p:nvSpPr>
        <p:spPr>
          <a:xfrm>
            <a:off x="345150" y="653625"/>
            <a:ext cx="9888600" cy="6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30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Étape de recevabilité </a:t>
            </a:r>
            <a:endParaRPr b="1" sz="30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5885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=&gt; Complétude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Fournir en annexes de la demande sur MDFSE+ :</a:t>
            </a:r>
            <a:endParaRPr sz="22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L'intégralité des documents demandés par la plateforme MDFSE+ (étape bloquante) : il y a des pièces obligatoires fournir qui comportent un </a:t>
            </a:r>
            <a:r>
              <a:rPr lang="fr-FR" sz="2200">
                <a:solidFill>
                  <a:srgbClr val="0000CC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 sz="2200">
              <a:solidFill>
                <a:srgbClr val="0000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fr-FR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documents indiqués dans l’appel à projets </a:t>
            </a:r>
            <a:r>
              <a:rPr lang="fr-FR" sz="2200">
                <a:solidFill>
                  <a:srgbClr val="1E1E1E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(2 derniers rapports CAC, récépissé préfecture, attestation fiscale, CV du personnel mobilisé, etc…).</a:t>
            </a:r>
            <a:endParaRPr sz="2200">
              <a:solidFill>
                <a:srgbClr val="1E1E1E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E1E1E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8" name="Google Shape;2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1802" cy="601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9" name="Google Shape;26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8" y="1881551"/>
            <a:ext cx="9689445" cy="3656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0" name="Google Shape;27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2959" y="1881551"/>
            <a:ext cx="4677663" cy="365677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PROFIL DES MINEURS &amp; TIERS</a:t>
            </a:r>
            <a:endParaRPr/>
          </a:p>
        </p:txBody>
      </p:sp>
      <p:sp>
        <p:nvSpPr>
          <p:cNvPr id="272" name="Google Shape;272;p41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6615398" y="2175060"/>
            <a:ext cx="317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FFCC00"/>
                </a:solidFill>
                <a:latin typeface="Poppins"/>
                <a:ea typeface="Poppins"/>
                <a:cs typeface="Poppins"/>
                <a:sym typeface="Poppins"/>
              </a:rPr>
              <a:t>76 % de Grands-Parents</a:t>
            </a:r>
            <a:endParaRPr/>
          </a:p>
        </p:txBody>
      </p:sp>
      <p:sp>
        <p:nvSpPr>
          <p:cNvPr id="274" name="Google Shape;274;p41"/>
          <p:cNvSpPr txBox="1"/>
          <p:nvPr/>
        </p:nvSpPr>
        <p:spPr>
          <a:xfrm>
            <a:off x="6224716" y="2951779"/>
            <a:ext cx="4074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Une population à risque élevé d'épuisement et de tensions relationnelles avec les parents.</a:t>
            </a:r>
            <a:endParaRPr>
              <a:solidFill>
                <a:srgbClr val="003366"/>
              </a:solidFill>
            </a:endParaRPr>
          </a:p>
        </p:txBody>
      </p:sp>
      <p:sp>
        <p:nvSpPr>
          <p:cNvPr id="275" name="Google Shape;275;p41"/>
          <p:cNvSpPr/>
          <p:nvPr/>
        </p:nvSpPr>
        <p:spPr>
          <a:xfrm>
            <a:off x="6166179" y="1592473"/>
            <a:ext cx="419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rgbClr val="004A99"/>
                </a:solidFill>
                <a:latin typeface="Lato Black"/>
                <a:ea typeface="Lato Black"/>
                <a:cs typeface="Lato Black"/>
                <a:sym typeface="Lato Black"/>
              </a:rPr>
              <a:t>Profil des tiers</a:t>
            </a:r>
            <a:endParaRPr sz="1900">
              <a:solidFill>
                <a:srgbClr val="004A9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6166179" y="4238580"/>
            <a:ext cx="4074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rgbClr val="004A99"/>
                </a:solidFill>
                <a:latin typeface="Lato Black"/>
                <a:ea typeface="Lato Black"/>
                <a:cs typeface="Lato Black"/>
                <a:sym typeface="Lato Black"/>
              </a:rPr>
              <a:t>Besoins spécifiques</a:t>
            </a:r>
            <a:endParaRPr sz="1900">
              <a:solidFill>
                <a:srgbClr val="004A9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7" name="Google Shape;277;p41"/>
          <p:cNvSpPr/>
          <p:nvPr/>
        </p:nvSpPr>
        <p:spPr>
          <a:xfrm>
            <a:off x="6166179" y="4989022"/>
            <a:ext cx="41916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Lato"/>
              <a:buChar char="-"/>
            </a:pPr>
            <a:r>
              <a:rPr lang="fr-FR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Soutien juridique et administratif : acte usuels / non-usuels</a:t>
            </a:r>
            <a:endParaRPr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Lato"/>
              <a:buChar char="-"/>
            </a:pPr>
            <a:r>
              <a:rPr lang="fr-FR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Soutien éducatif : accompagnement dans le quotidien</a:t>
            </a:r>
            <a:endParaRPr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Lato"/>
              <a:buChar char="-"/>
            </a:pPr>
            <a:r>
              <a:rPr lang="fr-FR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médiatisation des conflits parfois existants</a:t>
            </a:r>
            <a:endParaRPr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Lato"/>
              <a:buChar char="-"/>
            </a:pPr>
            <a:r>
              <a:rPr lang="fr-FR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organisation des visites médiatisées</a:t>
            </a:r>
            <a:endParaRPr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41"/>
          <p:cNvSpPr/>
          <p:nvPr/>
        </p:nvSpPr>
        <p:spPr>
          <a:xfrm>
            <a:off x="372587" y="5086720"/>
            <a:ext cx="41916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fr-FR" sz="150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17 % des mineurs  ont moins de 6 ans</a:t>
            </a:r>
            <a:endParaRPr i="1" sz="1500"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9 % ont moins de 3 ans</a:t>
            </a:r>
            <a:endParaRPr i="1" sz="1500"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 rotWithShape="1">
          <a:blip r:embed="rId6">
            <a:alphaModFix/>
          </a:blip>
          <a:srcRect b="5652" l="0" r="0" t="5749"/>
          <a:stretch/>
        </p:blipFill>
        <p:spPr>
          <a:xfrm>
            <a:off x="4666775" y="6926450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8225" y="6980646"/>
            <a:ext cx="1723275" cy="353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7"/>
          <p:cNvSpPr txBox="1"/>
          <p:nvPr/>
        </p:nvSpPr>
        <p:spPr>
          <a:xfrm>
            <a:off x="687600" y="169013"/>
            <a:ext cx="9317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6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u="sng">
                <a:solidFill>
                  <a:srgbClr val="004586"/>
                </a:solidFill>
                <a:latin typeface="Verdana"/>
                <a:ea typeface="Verdana"/>
                <a:cs typeface="Verdana"/>
                <a:sym typeface="Verdana"/>
              </a:rPr>
              <a:t>Direction de l’enfance et de la famille</a:t>
            </a:r>
            <a:endParaRPr b="0" sz="1500" u="sng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7"/>
          <p:cNvSpPr txBox="1"/>
          <p:nvPr/>
        </p:nvSpPr>
        <p:spPr>
          <a:xfrm>
            <a:off x="624000" y="615125"/>
            <a:ext cx="9837600" cy="22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                  </a:t>
            </a:r>
            <a:endParaRPr b="1" sz="3200" strike="noStrike">
              <a:solidFill>
                <a:srgbClr val="FF66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13716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Calendrier prévisionnel</a:t>
            </a:r>
            <a:endParaRPr b="1" sz="3200" strike="noStrike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➢"/>
            </a:pPr>
            <a:r>
              <a:rPr b="1" lang="fr-FR" sz="2300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24/04/2026</a:t>
            </a:r>
            <a:r>
              <a:rPr lang="fr-FR" sz="2300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Clôture </a:t>
            </a:r>
            <a:r>
              <a:rPr lang="fr-F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prévisionnelle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des candidatures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➢"/>
            </a:pPr>
            <a:r>
              <a:rPr b="1" lang="fr-FR" sz="23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mai 2026</a:t>
            </a:r>
            <a:r>
              <a:rPr lang="fr-FR" sz="23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 Auditions puis Commission de sélection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➢"/>
            </a:pPr>
            <a:r>
              <a:rPr b="1" lang="fr-FR" sz="2300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juin (ou juillet) 2026</a:t>
            </a:r>
            <a:r>
              <a:rPr lang="fr-FR" sz="2300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fr-FR" sz="2300">
                <a:latin typeface="Montserrat"/>
                <a:ea typeface="Montserrat"/>
                <a:cs typeface="Montserrat"/>
                <a:sym typeface="Montserrat"/>
              </a:rPr>
              <a:t>Commission Permanente (vote des élus relatif à la validation des  projets)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91440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➢"/>
            </a:pPr>
            <a:r>
              <a:rPr b="1" lang="fr-FR" sz="2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01/09/2026  Ouverture du service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23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68000" marR="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5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15884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99" lvl="1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74850"/>
            <a:ext cx="2257650" cy="4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8"/>
          <p:cNvSpPr txBox="1"/>
          <p:nvPr/>
        </p:nvSpPr>
        <p:spPr>
          <a:xfrm flipH="1">
            <a:off x="497050" y="2613250"/>
            <a:ext cx="902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ECHANGES AVEC LA SALLE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7" name="Google Shape;65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19925"/>
            <a:ext cx="2993075" cy="6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50" y="360000"/>
            <a:ext cx="193975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400" y="360000"/>
            <a:ext cx="1939750" cy="14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8"/>
          <p:cNvSpPr txBox="1"/>
          <p:nvPr/>
        </p:nvSpPr>
        <p:spPr>
          <a:xfrm>
            <a:off x="809150" y="393075"/>
            <a:ext cx="1606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DIRECTION DE L’ENFANCE ET DE LA FAMILLE</a:t>
            </a:r>
            <a:endParaRPr sz="1800"/>
          </a:p>
        </p:txBody>
      </p:sp>
      <p:sp>
        <p:nvSpPr>
          <p:cNvPr id="661" name="Google Shape;661;p78"/>
          <p:cNvSpPr txBox="1"/>
          <p:nvPr/>
        </p:nvSpPr>
        <p:spPr>
          <a:xfrm>
            <a:off x="8015400" y="416800"/>
            <a:ext cx="172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DGA MPA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SERVICE EUROPE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CELLULE FSE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9"/>
          <p:cNvSpPr txBox="1"/>
          <p:nvPr/>
        </p:nvSpPr>
        <p:spPr>
          <a:xfrm flipH="1">
            <a:off x="497050" y="2613250"/>
            <a:ext cx="902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45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004586"/>
                </a:solidFill>
                <a:latin typeface="Montserrat"/>
                <a:ea typeface="Montserrat"/>
                <a:cs typeface="Montserrat"/>
                <a:sym typeface="Montserrat"/>
              </a:rPr>
              <a:t>Merci pour votre attention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7" name="Google Shape;66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400" y="6619925"/>
            <a:ext cx="2993075" cy="6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50" y="360000"/>
            <a:ext cx="193975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400" y="360000"/>
            <a:ext cx="1939750" cy="14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79"/>
          <p:cNvSpPr txBox="1"/>
          <p:nvPr/>
        </p:nvSpPr>
        <p:spPr>
          <a:xfrm>
            <a:off x="809150" y="393075"/>
            <a:ext cx="16068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DIRECTION DE L’ENFANCE ET DE LA FAMILLE</a:t>
            </a:r>
            <a:endParaRPr sz="1800"/>
          </a:p>
        </p:txBody>
      </p:sp>
      <p:sp>
        <p:nvSpPr>
          <p:cNvPr id="671" name="Google Shape;671;p79"/>
          <p:cNvSpPr txBox="1"/>
          <p:nvPr/>
        </p:nvSpPr>
        <p:spPr>
          <a:xfrm>
            <a:off x="8015400" y="416800"/>
            <a:ext cx="172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DGA MPA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SERVICE EUROPE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CELLULE FSE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5" name="Google Shape;2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1802" cy="601413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STRUCTURATION EN DEUX LOTS</a:t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8" name="Google Shape;288;p42"/>
          <p:cNvGraphicFramePr/>
          <p:nvPr/>
        </p:nvGraphicFramePr>
        <p:xfrm>
          <a:off x="501178" y="23110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{BBE6BD6A-6D43-4219-90FA-F202A086BBCE}</a:tableStyleId>
              </a:tblPr>
              <a:tblGrid>
                <a:gridCol w="2495850"/>
                <a:gridCol w="3825525"/>
                <a:gridCol w="3368075"/>
              </a:tblGrid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Caractéristiques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LOT 1 : Secteur juridictionnel 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 Draguignan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LOT 2 : Secteur juridictionnel 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 Toulon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</a:tr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Secteur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Juridiction TPE </a:t>
                      </a: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Draguignan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Juridiction TPE </a:t>
                      </a: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Toulon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Capacité (cible)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 mesures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 mesures 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Budget Total ( pour 24 mois)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1,4 million €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1,4 million €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Cofinancement FSE+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Maximum 700 000 €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Maximum 700 000 €</a:t>
                      </a:r>
                      <a:endParaRPr sz="1500"/>
                    </a:p>
                  </a:txBody>
                  <a:tcPr marT="28000" marB="28000" marR="55675" marL="55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89" name="Google Shape;289;p42"/>
          <p:cNvSpPr/>
          <p:nvPr/>
        </p:nvSpPr>
        <p:spPr>
          <a:xfrm>
            <a:off x="501178" y="3783938"/>
            <a:ext cx="24960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2997019" y="3783938"/>
            <a:ext cx="38256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6822548" y="3783938"/>
            <a:ext cx="33681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501178" y="4533508"/>
            <a:ext cx="24960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2997019" y="4533508"/>
            <a:ext cx="38256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6822548" y="4533508"/>
            <a:ext cx="33681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501178" y="5283077"/>
            <a:ext cx="24960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2997019" y="5283077"/>
            <a:ext cx="38256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6822548" y="5283077"/>
            <a:ext cx="33681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501178" y="6032646"/>
            <a:ext cx="24960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2997019" y="6032646"/>
            <a:ext cx="38256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6822548" y="6032646"/>
            <a:ext cx="3368100" cy="10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4">
            <a:alphaModFix/>
          </a:blip>
          <a:srcRect b="5652" l="0" r="0" t="5749"/>
          <a:stretch/>
        </p:blipFill>
        <p:spPr>
          <a:xfrm>
            <a:off x="4666775" y="6782225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725" y="6890900"/>
            <a:ext cx="1760974" cy="3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07" name="Google Shape;3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993" y="-1613775"/>
            <a:ext cx="10691802" cy="601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8" name="Google Shape;30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0271" y="4512259"/>
            <a:ext cx="4635898" cy="163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PUBLIC CIBLE </a:t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3"/>
          <p:cNvSpPr txBox="1"/>
          <p:nvPr/>
        </p:nvSpPr>
        <p:spPr>
          <a:xfrm>
            <a:off x="501178" y="7320153"/>
            <a:ext cx="463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 txBox="1"/>
          <p:nvPr/>
        </p:nvSpPr>
        <p:spPr>
          <a:xfrm>
            <a:off x="5554724" y="8149617"/>
            <a:ext cx="46359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Cadre légal : Décret n° 2023-826 du 28 août 2023</a:t>
            </a:r>
            <a:endParaRPr/>
          </a:p>
        </p:txBody>
      </p:sp>
      <p:sp>
        <p:nvSpPr>
          <p:cNvPr id="313" name="Google Shape;313;p43"/>
          <p:cNvSpPr txBox="1"/>
          <p:nvPr/>
        </p:nvSpPr>
        <p:spPr>
          <a:xfrm>
            <a:off x="835297" y="2269264"/>
            <a:ext cx="4301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Mineurs concernés :</a:t>
            </a: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 0 à 18 ans confiés à un tiers par décision du juge des enfants</a:t>
            </a:r>
            <a:r>
              <a:rPr lang="fr-FR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exclusivement.</a:t>
            </a:r>
            <a:endParaRPr/>
          </a:p>
        </p:txBody>
      </p:sp>
      <p:sp>
        <p:nvSpPr>
          <p:cNvPr id="314" name="Google Shape;314;p43"/>
          <p:cNvSpPr txBox="1"/>
          <p:nvPr/>
        </p:nvSpPr>
        <p:spPr>
          <a:xfrm>
            <a:off x="835297" y="3207485"/>
            <a:ext cx="4301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Enfants de - 3 ans</a:t>
            </a:r>
            <a:r>
              <a:rPr b="1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:</a:t>
            </a: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Accompagnement </a:t>
            </a:r>
            <a:r>
              <a:rPr b="1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renforcé </a:t>
            </a:r>
            <a:r>
              <a:rPr b="1" lang="fr-FR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( selon le décret n°2023- 826 du 28.08.2023)</a:t>
            </a:r>
            <a:endParaRPr/>
          </a:p>
        </p:txBody>
      </p:sp>
      <p:sp>
        <p:nvSpPr>
          <p:cNvPr id="315" name="Google Shape;315;p43"/>
          <p:cNvSpPr txBox="1"/>
          <p:nvPr/>
        </p:nvSpPr>
        <p:spPr>
          <a:xfrm>
            <a:off x="835297" y="4236717"/>
            <a:ext cx="43017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Nature du Tiers :</a:t>
            </a: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Membre de la famille ou tiers digne de confiance (TDC) : personne  avec l</a:t>
            </a:r>
            <a:r>
              <a:rPr lang="fr-FR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quelle l'enfant entretient des liens d'attachement et de confiance.</a:t>
            </a:r>
            <a:endParaRPr/>
          </a:p>
        </p:txBody>
      </p:sp>
      <p:sp>
        <p:nvSpPr>
          <p:cNvPr id="316" name="Google Shape;316;p43"/>
          <p:cNvSpPr txBox="1"/>
          <p:nvPr/>
        </p:nvSpPr>
        <p:spPr>
          <a:xfrm>
            <a:off x="6045204" y="4529671"/>
            <a:ext cx="426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479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E11D48"/>
                </a:solidFill>
                <a:latin typeface="Lato"/>
                <a:ea typeface="Lato"/>
                <a:cs typeface="Lato"/>
                <a:sym typeface="Lato"/>
              </a:rPr>
              <a:t> Exclus du dispositif :</a:t>
            </a:r>
            <a:endParaRPr/>
          </a:p>
        </p:txBody>
      </p:sp>
      <p:sp>
        <p:nvSpPr>
          <p:cNvPr id="317" name="Google Shape;317;p43"/>
          <p:cNvSpPr txBox="1"/>
          <p:nvPr/>
        </p:nvSpPr>
        <p:spPr>
          <a:xfrm>
            <a:off x="6092866" y="5806923"/>
            <a:ext cx="3934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Tiers d'Accueil Durable et Bénévole (TDB).</a:t>
            </a:r>
            <a:endParaRPr/>
          </a:p>
        </p:txBody>
      </p:sp>
      <p:sp>
        <p:nvSpPr>
          <p:cNvPr id="318" name="Google Shape;318;p43"/>
          <p:cNvSpPr txBox="1"/>
          <p:nvPr/>
        </p:nvSpPr>
        <p:spPr>
          <a:xfrm>
            <a:off x="6092866" y="5042257"/>
            <a:ext cx="3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Situations bénéficiant d'une mesure AEMO</a:t>
            </a:r>
            <a:r>
              <a:rPr lang="fr-FR"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(pas de double mesure)</a:t>
            </a:r>
            <a:endParaRPr/>
          </a:p>
        </p:txBody>
      </p:sp>
      <p:pic>
        <p:nvPicPr>
          <p:cNvPr descr="image.png" id="319" name="Google Shape;31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141" y="2314501"/>
            <a:ext cx="142000" cy="19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0" name="Google Shape;32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730" y="3275623"/>
            <a:ext cx="208824" cy="19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1" name="Google Shape;321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189" y="4236717"/>
            <a:ext cx="233883" cy="19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8950" y="271750"/>
            <a:ext cx="3801675" cy="279620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3"/>
          <p:cNvSpPr/>
          <p:nvPr/>
        </p:nvSpPr>
        <p:spPr>
          <a:xfrm>
            <a:off x="668238" y="5945234"/>
            <a:ext cx="4494600" cy="936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15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Mandat : délivré par l’inspecteur de l’Aide Sociale à l’Enfance</a:t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324" name="Google Shape;324;p43"/>
          <p:cNvPicPr preferRelativeResize="0"/>
          <p:nvPr/>
        </p:nvPicPr>
        <p:blipFill rotWithShape="1">
          <a:blip r:embed="rId9">
            <a:alphaModFix/>
          </a:blip>
          <a:srcRect b="5652" l="0" r="0" t="5749"/>
          <a:stretch/>
        </p:blipFill>
        <p:spPr>
          <a:xfrm>
            <a:off x="4666775" y="6881525"/>
            <a:ext cx="1441270" cy="7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900" y="6951137"/>
            <a:ext cx="1835426" cy="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30" name="Google Shape;3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00"/>
            <a:ext cx="10691802" cy="601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1" name="Google Shape;33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8" y="7512098"/>
            <a:ext cx="9689445" cy="377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2" name="Google Shape;33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178" y="1276398"/>
            <a:ext cx="5613196" cy="304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3" name="Google Shape;33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175" y="4429850"/>
            <a:ext cx="5613199" cy="30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4" name="Google Shape;334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8492" y="1648429"/>
            <a:ext cx="3742131" cy="40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4"/>
          <p:cNvSpPr txBox="1"/>
          <p:nvPr/>
        </p:nvSpPr>
        <p:spPr>
          <a:xfrm>
            <a:off x="501178" y="7732589"/>
            <a:ext cx="2213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9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PROGRAMME NATIONAL FSE+ 2021-2027</a:t>
            </a:r>
            <a:endParaRPr/>
          </a:p>
        </p:txBody>
      </p:sp>
      <p:sp>
        <p:nvSpPr>
          <p:cNvPr id="336" name="Google Shape;336;p44"/>
          <p:cNvSpPr txBox="1"/>
          <p:nvPr/>
        </p:nvSpPr>
        <p:spPr>
          <a:xfrm>
            <a:off x="7208612" y="7732589"/>
            <a:ext cx="2982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9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DÉPARTEMENT DU VAR - DIRECTION ENFANCE FAMILLE</a:t>
            </a:r>
            <a:endParaRPr/>
          </a:p>
        </p:txBody>
      </p:sp>
      <p:sp>
        <p:nvSpPr>
          <p:cNvPr id="337" name="Google Shape;337;p44"/>
          <p:cNvSpPr txBox="1"/>
          <p:nvPr/>
        </p:nvSpPr>
        <p:spPr>
          <a:xfrm>
            <a:off x="6448454" y="6625331"/>
            <a:ext cx="374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0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"L'intérêt supérieur de l'enfant et le respect de la vie familiale (Art. 8 CEDH) au cœur du dispositif."</a:t>
            </a:r>
            <a:endParaRPr/>
          </a:p>
        </p:txBody>
      </p:sp>
      <p:sp>
        <p:nvSpPr>
          <p:cNvPr id="338" name="Google Shape;338;p44"/>
          <p:cNvSpPr txBox="1"/>
          <p:nvPr/>
        </p:nvSpPr>
        <p:spPr>
          <a:xfrm>
            <a:off x="930260" y="1490026"/>
            <a:ext cx="528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Cadres</a:t>
            </a:r>
            <a:r>
              <a:rPr b="1" i="0" lang="fr-FR" sz="1500" u="none" cap="none" strike="noStrike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 Législati</a:t>
            </a:r>
            <a:r>
              <a:rPr b="1" lang="fr-FR" sz="1500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b="1" i="0" lang="fr-FR" sz="1500" u="none" cap="none" strike="noStrike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sp>
        <p:nvSpPr>
          <p:cNvPr id="339" name="Google Shape;339;p44"/>
          <p:cNvSpPr txBox="1"/>
          <p:nvPr/>
        </p:nvSpPr>
        <p:spPr>
          <a:xfrm>
            <a:off x="952288" y="4583359"/>
            <a:ext cx="523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500" u="none" cap="none" strike="noStrike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Dispositions</a:t>
            </a:r>
            <a:r>
              <a:rPr b="1" lang="fr-FR" sz="1500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fr-FR" sz="1500" u="none" cap="none" strike="noStrike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CASF </a:t>
            </a:r>
            <a:r>
              <a:rPr b="1" lang="fr-FR" sz="1500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&amp;  Code Civil </a:t>
            </a:r>
            <a:endParaRPr/>
          </a:p>
        </p:txBody>
      </p:sp>
      <p:pic>
        <p:nvPicPr>
          <p:cNvPr descr="image.png" id="340" name="Google Shape;340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56845" y="1658929"/>
            <a:ext cx="3725424" cy="3992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1" name="Google Shape;341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7473" y="1492700"/>
            <a:ext cx="150353" cy="15035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 txBox="1"/>
          <p:nvPr/>
        </p:nvSpPr>
        <p:spPr>
          <a:xfrm>
            <a:off x="843650" y="2672196"/>
            <a:ext cx="5095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Loi Taquet 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du 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7 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.02.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2022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Recherche systématique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 la possibilité de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confier le mineur à une personne de son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entourage (famille, amis) et rend 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obligat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oire 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l’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accompagnement des tiers:  s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outien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éducatif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&amp;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psychologique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843650" y="1821235"/>
            <a:ext cx="5095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Décret n°2023-826 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du 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28 août 2023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Précise les modalités d'information, d'accompagnement et de contrôle régulier du tiers désigné par le juge des enfants.</a:t>
            </a:r>
            <a:endParaRPr/>
          </a:p>
        </p:txBody>
      </p:sp>
      <p:sp>
        <p:nvSpPr>
          <p:cNvPr id="344" name="Google Shape;344;p44"/>
          <p:cNvSpPr txBox="1"/>
          <p:nvPr/>
        </p:nvSpPr>
        <p:spPr>
          <a:xfrm>
            <a:off x="843650" y="3686068"/>
            <a:ext cx="50955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Loi du 14 mars 2016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Fixe la durée de la mesure à 2 ans maximum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puis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réévaluation obligatoire de l'adéquation aux besoins de l'enfant.</a:t>
            </a:r>
            <a:endParaRPr/>
          </a:p>
        </p:txBody>
      </p:sp>
      <p:pic>
        <p:nvPicPr>
          <p:cNvPr descr="image.png" id="345" name="Google Shape;345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590" y="4625281"/>
            <a:ext cx="192118" cy="1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4"/>
          <p:cNvSpPr txBox="1"/>
          <p:nvPr/>
        </p:nvSpPr>
        <p:spPr>
          <a:xfrm>
            <a:off x="843646" y="6172167"/>
            <a:ext cx="5095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Art. 37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b="1" lang="fr-FR" sz="1200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 Code Civil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Le JE peut décider notamment de confier l’enfant à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un membre de la famille ou à un Tiers Digne de Confiance (TDC).</a:t>
            </a:r>
            <a:endParaRPr/>
          </a:p>
        </p:txBody>
      </p:sp>
      <p:sp>
        <p:nvSpPr>
          <p:cNvPr id="347" name="Google Shape;347;p44"/>
          <p:cNvSpPr txBox="1"/>
          <p:nvPr/>
        </p:nvSpPr>
        <p:spPr>
          <a:xfrm>
            <a:off x="843646" y="4904232"/>
            <a:ext cx="5095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Art. L.221-4 alinéa 3 du CASF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Obligation de désigner un référent 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afin d’accompagner le tiers &amp; charger de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la mise en œuvre du Projet pour l'Enfant (PPE).</a:t>
            </a:r>
            <a:endParaRPr/>
          </a:p>
        </p:txBody>
      </p:sp>
      <p:sp>
        <p:nvSpPr>
          <p:cNvPr id="348" name="Google Shape;348;p44"/>
          <p:cNvSpPr txBox="1"/>
          <p:nvPr/>
        </p:nvSpPr>
        <p:spPr>
          <a:xfrm>
            <a:off x="843646" y="5680448"/>
            <a:ext cx="50955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Art. L.228-3 du CASF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Droit du tiers à une allocation d'entretien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d'éducation et de conduite de l'enfant confié.</a:t>
            </a:r>
            <a:endParaRPr/>
          </a:p>
        </p:txBody>
      </p:sp>
      <p:sp>
        <p:nvSpPr>
          <p:cNvPr id="349" name="Google Shape;349;p44"/>
          <p:cNvSpPr txBox="1"/>
          <p:nvPr/>
        </p:nvSpPr>
        <p:spPr>
          <a:xfrm>
            <a:off x="843646" y="6971432"/>
            <a:ext cx="50955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just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Art.</a:t>
            </a:r>
            <a:r>
              <a:rPr b="1" i="0" lang="fr-FR" sz="1200" u="none" cap="none" strike="noStrike">
                <a:solidFill>
                  <a:srgbClr val="00204E"/>
                </a:solidFill>
                <a:latin typeface="Lato"/>
                <a:ea typeface="Lato"/>
                <a:cs typeface="Lato"/>
                <a:sym typeface="Lato"/>
              </a:rPr>
              <a:t> 373-4 CC :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Le tiers accomplit tous les actes usuels 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relatif à sa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surveillance et </a:t>
            </a:r>
            <a:r>
              <a:rPr lang="fr-FR" sz="12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à son </a:t>
            </a:r>
            <a:r>
              <a:rPr b="0" i="0" lang="fr-FR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éducation </a:t>
            </a:r>
            <a:endParaRPr/>
          </a:p>
        </p:txBody>
      </p:sp>
      <p:sp>
        <p:nvSpPr>
          <p:cNvPr id="350" name="Google Shape;350;p44"/>
          <p:cNvSpPr txBox="1"/>
          <p:nvPr/>
        </p:nvSpPr>
        <p:spPr>
          <a:xfrm>
            <a:off x="676590" y="2288902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"/>
          <p:cNvSpPr txBox="1"/>
          <p:nvPr/>
        </p:nvSpPr>
        <p:spPr>
          <a:xfrm>
            <a:off x="676580" y="3805122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4"/>
          <p:cNvSpPr txBox="1"/>
          <p:nvPr/>
        </p:nvSpPr>
        <p:spPr>
          <a:xfrm>
            <a:off x="668172" y="3047026"/>
            <a:ext cx="150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D4AF3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D4AF3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44"/>
          <p:cNvSpPr txBox="1"/>
          <p:nvPr/>
        </p:nvSpPr>
        <p:spPr>
          <a:xfrm>
            <a:off x="676590" y="5074891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4"/>
          <p:cNvSpPr txBox="1"/>
          <p:nvPr/>
        </p:nvSpPr>
        <p:spPr>
          <a:xfrm>
            <a:off x="676590" y="5629070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4"/>
          <p:cNvSpPr txBox="1"/>
          <p:nvPr/>
        </p:nvSpPr>
        <p:spPr>
          <a:xfrm>
            <a:off x="676590" y="6183250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4"/>
          <p:cNvSpPr txBox="1"/>
          <p:nvPr/>
        </p:nvSpPr>
        <p:spPr>
          <a:xfrm>
            <a:off x="676590" y="6737429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4"/>
          <p:cNvSpPr txBox="1"/>
          <p:nvPr/>
        </p:nvSpPr>
        <p:spPr>
          <a:xfrm>
            <a:off x="668238" y="629973"/>
            <a:ext cx="9998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50" u="none" cap="none" strike="noStrike">
                <a:solidFill>
                  <a:srgbClr val="00204E"/>
                </a:solidFill>
                <a:latin typeface="Poppins"/>
                <a:ea typeface="Poppins"/>
                <a:cs typeface="Poppins"/>
                <a:sym typeface="Poppins"/>
              </a:rPr>
              <a:t>CADRE RÉGLEMENTAIRE </a:t>
            </a: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501178" y="629973"/>
            <a:ext cx="66900" cy="5985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44"/>
          <p:cNvPicPr preferRelativeResize="0"/>
          <p:nvPr/>
        </p:nvPicPr>
        <p:blipFill rotWithShape="1">
          <a:blip r:embed="rId11">
            <a:alphaModFix/>
          </a:blip>
          <a:srcRect b="5652" l="0" r="0" t="5749"/>
          <a:stretch/>
        </p:blipFill>
        <p:spPr>
          <a:xfrm>
            <a:off x="6653394" y="7008712"/>
            <a:ext cx="818831" cy="4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 rot="10800000">
            <a:off x="8596000" y="7076900"/>
            <a:ext cx="1540475" cy="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65" name="Google Shape;36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91802" cy="601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6" name="Google Shape;36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78" y="2614388"/>
            <a:ext cx="3090599" cy="4446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7" name="Google Shape;36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5342" y="1848610"/>
            <a:ext cx="3090599" cy="5212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8" name="Google Shape;36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0155" y="2079489"/>
            <a:ext cx="3090599" cy="498158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5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MISSIONS ET ACCOMPAGNEMENT</a:t>
            </a:r>
            <a:endParaRPr/>
          </a:p>
        </p:txBody>
      </p:sp>
      <p:sp>
        <p:nvSpPr>
          <p:cNvPr id="370" name="Google Shape;370;p45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5"/>
          <p:cNvSpPr txBox="1"/>
          <p:nvPr/>
        </p:nvSpPr>
        <p:spPr>
          <a:xfrm>
            <a:off x="751767" y="3706341"/>
            <a:ext cx="27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Suivi Mineur</a:t>
            </a:r>
            <a:endParaRPr/>
          </a:p>
        </p:txBody>
      </p:sp>
      <p:sp>
        <p:nvSpPr>
          <p:cNvPr id="372" name="Google Shape;372;p45"/>
          <p:cNvSpPr txBox="1"/>
          <p:nvPr/>
        </p:nvSpPr>
        <p:spPr>
          <a:xfrm>
            <a:off x="751767" y="4252317"/>
            <a:ext cx="25896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S’assurer du bon développement du mineur et notamment dans le domaine de la s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anté, scolarité </a:t>
            </a:r>
            <a:endParaRPr sz="1425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ise en œuvre du Projet pour l'Enfant (PPE). </a:t>
            </a:r>
            <a:endParaRPr b="0" i="0" sz="1425" u="none" cap="none" strike="noStrike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Travail sur l'histoire du mineur.</a:t>
            </a:r>
            <a:endParaRPr/>
          </a:p>
        </p:txBody>
      </p:sp>
      <p:sp>
        <p:nvSpPr>
          <p:cNvPr id="373" name="Google Shape;373;p45"/>
          <p:cNvSpPr txBox="1"/>
          <p:nvPr/>
        </p:nvSpPr>
        <p:spPr>
          <a:xfrm>
            <a:off x="4051190" y="3706341"/>
            <a:ext cx="27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Soutien au Tiers</a:t>
            </a:r>
            <a:endParaRPr/>
          </a:p>
        </p:txBody>
      </p:sp>
      <p:sp>
        <p:nvSpPr>
          <p:cNvPr id="374" name="Google Shape;374;p45"/>
          <p:cNvSpPr txBox="1"/>
          <p:nvPr/>
        </p:nvSpPr>
        <p:spPr>
          <a:xfrm>
            <a:off x="4051190" y="4252317"/>
            <a:ext cx="25896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Information, soutien éducatif et psychologique.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Aide juridique et financière (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demande de l’allocation d’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d'entretien, de l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’éducation et de conduite de l’enfant : jusqu’à 450€/ mois / besoins spécifiques / précarité du tiers).</a:t>
            </a:r>
            <a:endParaRPr/>
          </a:p>
        </p:txBody>
      </p:sp>
      <p:sp>
        <p:nvSpPr>
          <p:cNvPr id="375" name="Google Shape;375;p45"/>
          <p:cNvSpPr txBox="1"/>
          <p:nvPr/>
        </p:nvSpPr>
        <p:spPr>
          <a:xfrm>
            <a:off x="7350613" y="3706341"/>
            <a:ext cx="271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Liens Familiaux</a:t>
            </a:r>
            <a:endParaRPr/>
          </a:p>
        </p:txBody>
      </p:sp>
      <p:sp>
        <p:nvSpPr>
          <p:cNvPr id="376" name="Google Shape;376;p45"/>
          <p:cNvSpPr txBox="1"/>
          <p:nvPr/>
        </p:nvSpPr>
        <p:spPr>
          <a:xfrm>
            <a:off x="7350613" y="4252317"/>
            <a:ext cx="25896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Organisation des visites médiatisées et régulation des conflits mineurs / tiers / parents.</a:t>
            </a:r>
            <a:endParaRPr/>
          </a:p>
        </p:txBody>
      </p:sp>
      <p:pic>
        <p:nvPicPr>
          <p:cNvPr descr="image.png" id="377" name="Google Shape;377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767" y="2981872"/>
            <a:ext cx="233883" cy="375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8" name="Google Shape;378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1190" y="2981872"/>
            <a:ext cx="467766" cy="375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9" name="Google Shape;379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0613" y="2981872"/>
            <a:ext cx="467766" cy="37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5"/>
          <p:cNvPicPr preferRelativeResize="0"/>
          <p:nvPr/>
        </p:nvPicPr>
        <p:blipFill rotWithShape="1">
          <a:blip r:embed="rId9">
            <a:alphaModFix/>
          </a:blip>
          <a:srcRect b="5652" l="0" r="0" t="5749"/>
          <a:stretch/>
        </p:blipFill>
        <p:spPr>
          <a:xfrm>
            <a:off x="4617125" y="6927125"/>
            <a:ext cx="1236400" cy="6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78675" y="7128006"/>
            <a:ext cx="1236401" cy="26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86" name="Google Shape;3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924"/>
            <a:ext cx="10691802" cy="601413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 txBox="1"/>
          <p:nvPr/>
        </p:nvSpPr>
        <p:spPr>
          <a:xfrm>
            <a:off x="668238" y="629973"/>
            <a:ext cx="9998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50" u="none" cap="none" strike="noStrike">
                <a:solidFill>
                  <a:srgbClr val="003366"/>
                </a:solidFill>
                <a:latin typeface="Poppins"/>
                <a:ea typeface="Poppins"/>
                <a:cs typeface="Poppins"/>
                <a:sym typeface="Poppins"/>
              </a:rPr>
              <a:t>RESSOURCES HUMAINES </a:t>
            </a:r>
            <a:endParaRPr/>
          </a:p>
        </p:txBody>
      </p:sp>
      <p:sp>
        <p:nvSpPr>
          <p:cNvPr id="388" name="Google Shape;388;p46"/>
          <p:cNvSpPr/>
          <p:nvPr/>
        </p:nvSpPr>
        <p:spPr>
          <a:xfrm>
            <a:off x="501178" y="629973"/>
            <a:ext cx="50100" cy="484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6"/>
          <p:cNvSpPr txBox="1"/>
          <p:nvPr/>
        </p:nvSpPr>
        <p:spPr>
          <a:xfrm>
            <a:off x="384237" y="2816778"/>
            <a:ext cx="491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004A99"/>
                </a:solidFill>
                <a:latin typeface="Poppins"/>
                <a:ea typeface="Poppins"/>
                <a:cs typeface="Poppins"/>
                <a:sym typeface="Poppins"/>
              </a:rPr>
              <a:t>Équipe Pluridisciplinaire</a:t>
            </a:r>
            <a:endParaRPr/>
          </a:p>
        </p:txBody>
      </p:sp>
      <p:sp>
        <p:nvSpPr>
          <p:cNvPr id="390" name="Google Shape;390;p46"/>
          <p:cNvSpPr txBox="1"/>
          <p:nvPr/>
        </p:nvSpPr>
        <p:spPr>
          <a:xfrm>
            <a:off x="501178" y="4910179"/>
            <a:ext cx="4677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6"/>
          <p:cNvSpPr txBox="1"/>
          <p:nvPr/>
        </p:nvSpPr>
        <p:spPr>
          <a:xfrm>
            <a:off x="806051" y="3433178"/>
            <a:ext cx="4301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Éducateurs spécialisés </a:t>
            </a:r>
            <a:endParaRPr/>
          </a:p>
        </p:txBody>
      </p:sp>
      <p:sp>
        <p:nvSpPr>
          <p:cNvPr id="392" name="Google Shape;392;p46"/>
          <p:cNvSpPr txBox="1"/>
          <p:nvPr/>
        </p:nvSpPr>
        <p:spPr>
          <a:xfrm>
            <a:off x="806040" y="4171670"/>
            <a:ext cx="4301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Psychologue(s) </a:t>
            </a:r>
            <a:endParaRPr/>
          </a:p>
        </p:txBody>
      </p:sp>
      <p:sp>
        <p:nvSpPr>
          <p:cNvPr id="393" name="Google Shape;393;p46"/>
          <p:cNvSpPr txBox="1"/>
          <p:nvPr/>
        </p:nvSpPr>
        <p:spPr>
          <a:xfrm>
            <a:off x="806040" y="4899124"/>
            <a:ext cx="4301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Infirmier(s) et Auxiliaire(s) de puériculture.</a:t>
            </a:r>
            <a:endParaRPr/>
          </a:p>
        </p:txBody>
      </p:sp>
      <p:sp>
        <p:nvSpPr>
          <p:cNvPr id="394" name="Google Shape;394;p46"/>
          <p:cNvSpPr txBox="1"/>
          <p:nvPr/>
        </p:nvSpPr>
        <p:spPr>
          <a:xfrm>
            <a:off x="806051" y="5277283"/>
            <a:ext cx="4301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TISF / Assistants Sociaux (</a:t>
            </a:r>
            <a:r>
              <a:rPr lang="fr-FR" sz="14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éventuellement</a:t>
            </a:r>
            <a:r>
              <a:rPr b="0" i="0" lang="fr-FR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/>
          </a:p>
        </p:txBody>
      </p:sp>
      <p:pic>
        <p:nvPicPr>
          <p:cNvPr descr="image.png" id="395" name="Google Shape;39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20" y="3529562"/>
            <a:ext cx="175412" cy="217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6" name="Google Shape;39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20" y="4159186"/>
            <a:ext cx="175412" cy="217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7" name="Google Shape;39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31" y="4860819"/>
            <a:ext cx="175412" cy="217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8" name="Google Shape;39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20" y="5250111"/>
            <a:ext cx="175412" cy="21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275" y="1704600"/>
            <a:ext cx="5445950" cy="47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00" name="Google Shape;40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20" y="3816384"/>
            <a:ext cx="175412" cy="2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6"/>
          <p:cNvSpPr/>
          <p:nvPr/>
        </p:nvSpPr>
        <p:spPr>
          <a:xfrm>
            <a:off x="668238" y="3786713"/>
            <a:ext cx="3558600" cy="27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 Educateurs de jeunes enfants</a:t>
            </a:r>
            <a:endParaRPr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image.png" id="402" name="Google Shape;40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20" y="4534689"/>
            <a:ext cx="175412" cy="2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6"/>
          <p:cNvSpPr/>
          <p:nvPr/>
        </p:nvSpPr>
        <p:spPr>
          <a:xfrm>
            <a:off x="668238" y="4543080"/>
            <a:ext cx="31407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3366"/>
                </a:solidFill>
                <a:latin typeface="Lato"/>
                <a:ea typeface="Lato"/>
                <a:cs typeface="Lato"/>
                <a:sym typeface="Lato"/>
              </a:rPr>
              <a:t>  Juriste(s)</a:t>
            </a:r>
            <a:endParaRPr>
              <a:solidFill>
                <a:srgbClr val="0033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4" name="Google Shape;404;p46"/>
          <p:cNvPicPr preferRelativeResize="0"/>
          <p:nvPr/>
        </p:nvPicPr>
        <p:blipFill rotWithShape="1">
          <a:blip r:embed="rId6">
            <a:alphaModFix/>
          </a:blip>
          <a:srcRect b="5652" l="0" r="0" t="5749"/>
          <a:stretch/>
        </p:blipFill>
        <p:spPr>
          <a:xfrm>
            <a:off x="4666775" y="6757350"/>
            <a:ext cx="1358250" cy="7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3575" y="6926450"/>
            <a:ext cx="1835426" cy="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